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79336-D806-1145-AD4C-41D92F3D8889}" type="datetimeFigureOut">
              <a:rPr lang="es-ES_tradnl" smtClean="0"/>
              <a:pPr/>
              <a:t>13/6/12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7F6D0-56E9-6047-817C-83F190CDF31D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da.vsf.es/oda2011/view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Evaluación y análisis de </a:t>
            </a:r>
            <a:r>
              <a:rPr lang="es-ES_tradnl" dirty="0"/>
              <a:t>la aplicación </a:t>
            </a:r>
            <a:r>
              <a:rPr lang="es-ES_tradnl" dirty="0" err="1" smtClean="0"/>
              <a:t>OdA</a:t>
            </a:r>
            <a:r>
              <a:rPr lang="es-ES_tradnl" dirty="0" smtClean="0"/>
              <a:t> 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Proyecto Arqueológico El Caño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Agenda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El </a:t>
            </a:r>
            <a:r>
              <a:rPr lang="es-ES_tradnl" dirty="0"/>
              <a:t>modelo </a:t>
            </a:r>
            <a:r>
              <a:rPr lang="es-ES_tradnl" dirty="0" smtClean="0"/>
              <a:t>tradicional </a:t>
            </a:r>
            <a:r>
              <a:rPr lang="es-ES_tradnl" i="1" dirty="0"/>
              <a:t>vs</a:t>
            </a:r>
            <a:r>
              <a:rPr lang="es-ES_tradnl" i="1" dirty="0" smtClean="0"/>
              <a:t>.</a:t>
            </a:r>
            <a:r>
              <a:rPr lang="es-ES_tradnl" dirty="0" smtClean="0"/>
              <a:t> el modelo </a:t>
            </a:r>
            <a:r>
              <a:rPr lang="es-ES_tradnl" dirty="0" err="1" smtClean="0"/>
              <a:t>OdA</a:t>
            </a:r>
            <a:endParaRPr lang="es-ES_tradnl" dirty="0" smtClean="0"/>
          </a:p>
          <a:p>
            <a:r>
              <a:rPr lang="es-ES_tradnl" dirty="0" smtClean="0"/>
              <a:t>Ventajas</a:t>
            </a:r>
          </a:p>
          <a:p>
            <a:r>
              <a:rPr lang="es-ES_tradnl" dirty="0" smtClean="0"/>
              <a:t>Desventajas</a:t>
            </a:r>
          </a:p>
          <a:p>
            <a:r>
              <a:rPr lang="es-ES_tradnl" dirty="0" smtClean="0"/>
              <a:t>Observaciones finales</a:t>
            </a:r>
          </a:p>
          <a:p>
            <a:r>
              <a:rPr lang="es-ES_tradnl" smtClean="0"/>
              <a:t>Programa </a:t>
            </a:r>
            <a:r>
              <a:rPr lang="es-ES_tradnl" dirty="0" smtClean="0"/>
              <a:t>de trabajo</a:t>
            </a:r>
          </a:p>
          <a:p>
            <a:pPr>
              <a:buNone/>
            </a:pPr>
            <a:endParaRPr lang="es-ES_tradnl" dirty="0" smtClean="0"/>
          </a:p>
          <a:p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modelo tradicional (Relacional)</a:t>
            </a:r>
            <a:endParaRPr lang="es-ES_tradnl" dirty="0"/>
          </a:p>
        </p:txBody>
      </p:sp>
      <p:pic>
        <p:nvPicPr>
          <p:cNvPr id="4" name="Marcador de contenido 3" descr="access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3992" r="-399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</a:t>
            </a:r>
            <a:r>
              <a:rPr lang="es-ES_tradnl" dirty="0"/>
              <a:t>M</a:t>
            </a:r>
            <a:r>
              <a:rPr lang="es-ES_tradnl" dirty="0" smtClean="0"/>
              <a:t>odelo Relacional</a:t>
            </a:r>
            <a:endParaRPr lang="es-ES_tradnl" dirty="0"/>
          </a:p>
        </p:txBody>
      </p:sp>
      <p:pic>
        <p:nvPicPr>
          <p:cNvPr id="4" name="Marcador de contenido 3" descr="accessrelacionalModel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7284" r="-728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aplicación </a:t>
            </a:r>
            <a:r>
              <a:rPr lang="es-ES_tradnl" dirty="0" err="1" smtClean="0"/>
              <a:t>OdA</a:t>
            </a:r>
            <a:r>
              <a:rPr lang="es-ES_tradnl" dirty="0" smtClean="0"/>
              <a:t> (mono-usuario)</a:t>
            </a:r>
            <a:endParaRPr lang="es-ES_tradnl" dirty="0"/>
          </a:p>
        </p:txBody>
      </p:sp>
      <p:pic>
        <p:nvPicPr>
          <p:cNvPr id="4" name="Marcador de contenido 3" descr="oda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11095" r="-1109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modelo </a:t>
            </a:r>
            <a:r>
              <a:rPr lang="es-ES_tradnl" dirty="0" err="1" smtClean="0"/>
              <a:t>OdA</a:t>
            </a:r>
            <a:endParaRPr lang="es-ES_tradnl" dirty="0"/>
          </a:p>
        </p:txBody>
      </p:sp>
      <p:pic>
        <p:nvPicPr>
          <p:cNvPr id="4" name="Marcador de contenido 3" descr="odaModel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3007" r="-3007"/>
          <a:stretch>
            <a:fillRect/>
          </a:stretch>
        </p:blipFill>
        <p:spPr/>
      </p:pic>
      <p:pic>
        <p:nvPicPr>
          <p:cNvPr id="5" name="Imagen 4" descr="OdAModel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1351484"/>
            <a:ext cx="91440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La aplicación </a:t>
            </a:r>
            <a:r>
              <a:rPr lang="es-ES_tradnl" dirty="0" err="1" smtClean="0"/>
              <a:t>OdA</a:t>
            </a:r>
            <a:r>
              <a:rPr lang="es-ES_tradnl" dirty="0" smtClean="0"/>
              <a:t> (publicada en </a:t>
            </a:r>
            <a:r>
              <a:rPr lang="es-ES_tradnl" dirty="0" err="1" smtClean="0"/>
              <a:t>web</a:t>
            </a:r>
            <a:r>
              <a:rPr lang="es-ES_tradnl" dirty="0" smtClean="0"/>
              <a:t>)</a:t>
            </a:r>
            <a:endParaRPr lang="es-ES_tradnl" dirty="0"/>
          </a:p>
        </p:txBody>
      </p:sp>
      <p:pic>
        <p:nvPicPr>
          <p:cNvPr id="4" name="Marcador de contenido 3" descr="odaservidor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11010" r="-1101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Ventajas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1.- El modelo de datos es fácil de ampliar y/o modificar:</a:t>
            </a:r>
          </a:p>
          <a:p>
            <a:pPr lvl="1"/>
            <a:r>
              <a:rPr lang="es-ES_tradnl" dirty="0" smtClean="0"/>
              <a:t>a) El modelo de datos es un dato (es una tabla de la base de datos)</a:t>
            </a:r>
          </a:p>
          <a:p>
            <a:pPr lvl="1"/>
            <a:r>
              <a:rPr lang="es-ES_tradnl" dirty="0" err="1" smtClean="0"/>
              <a:t>b</a:t>
            </a:r>
            <a:r>
              <a:rPr lang="es-ES_tradnl" dirty="0" smtClean="0"/>
              <a:t>) Para cambiar el modelo de datos no es necesario modificar la estructura de las tablas ni crear tablas nuevas (algo que puede ser complicado) </a:t>
            </a:r>
          </a:p>
          <a:p>
            <a:pPr lvl="1"/>
            <a:r>
              <a:rPr lang="es-ES_tradnl" dirty="0" err="1" smtClean="0"/>
              <a:t>c</a:t>
            </a:r>
            <a:r>
              <a:rPr lang="es-ES_tradnl" dirty="0" smtClean="0"/>
              <a:t>) simplemente se introducen nuevos valores en la tabla que describe el modelo de datos.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Ventajas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2.- Publicar en </a:t>
            </a:r>
            <a:r>
              <a:rPr lang="es-ES_tradnl" i="1" dirty="0" err="1" smtClean="0"/>
              <a:t>internet</a:t>
            </a:r>
            <a:r>
              <a:rPr lang="es-ES_tradnl" dirty="0" smtClean="0"/>
              <a:t> todo o parte del contenido de la base de datos es fácil.</a:t>
            </a:r>
          </a:p>
          <a:p>
            <a:pPr lvl="1"/>
            <a:r>
              <a:rPr lang="es-ES_tradnl" dirty="0" smtClean="0"/>
              <a:t>a) Es inmediato publicar en </a:t>
            </a:r>
            <a:r>
              <a:rPr lang="es-ES_tradnl" i="1" dirty="0" err="1" smtClean="0"/>
              <a:t>internet</a:t>
            </a:r>
            <a:r>
              <a:rPr lang="es-ES_tradnl" dirty="0" smtClean="0"/>
              <a:t> la base de datos</a:t>
            </a:r>
          </a:p>
          <a:p>
            <a:pPr lvl="1"/>
            <a:r>
              <a:rPr lang="es-ES_tradnl" dirty="0" err="1" smtClean="0"/>
              <a:t>b</a:t>
            </a:r>
            <a:r>
              <a:rPr lang="es-ES_tradnl" dirty="0" smtClean="0"/>
              <a:t>) Es sencillo publicar en </a:t>
            </a:r>
            <a:r>
              <a:rPr lang="es-ES_tradnl" i="1" dirty="0" err="1" smtClean="0"/>
              <a:t>internet</a:t>
            </a:r>
            <a:r>
              <a:rPr lang="es-ES_tradnl" dirty="0" smtClean="0"/>
              <a:t> páginas cuyo contenido se haya extraído de la base de datos</a:t>
            </a:r>
          </a:p>
          <a:p>
            <a:pPr lvl="1"/>
            <a:r>
              <a:rPr lang="es-ES_tradnl" dirty="0" err="1" smtClean="0"/>
              <a:t>c</a:t>
            </a:r>
            <a:r>
              <a:rPr lang="es-ES_tradnl" dirty="0" smtClean="0"/>
              <a:t>) Actualizar o ampliar el contenido de la base de datos implica inmediatamente actualizar o ampliar la información en las páginas </a:t>
            </a:r>
            <a:r>
              <a:rPr lang="es-ES_tradnl" dirty="0" err="1" smtClean="0"/>
              <a:t>web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Ventajas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3.- Cambiar la aplicación, para mejorarla o para corregir errores:</a:t>
            </a:r>
          </a:p>
          <a:p>
            <a:pPr lvl="1"/>
            <a:r>
              <a:rPr lang="es-ES_tradnl" dirty="0" smtClean="0"/>
              <a:t>no implica modificar la base de datos </a:t>
            </a:r>
          </a:p>
          <a:p>
            <a:pPr lvl="1"/>
            <a:r>
              <a:rPr lang="es-ES_tradnl" dirty="0" smtClean="0"/>
              <a:t>solo modificar la aplicación </a:t>
            </a:r>
            <a:r>
              <a:rPr lang="es-ES_tradnl" dirty="0" err="1" smtClean="0"/>
              <a:t>web</a:t>
            </a:r>
            <a:r>
              <a:rPr lang="es-ES_tradnl" dirty="0" smtClean="0"/>
              <a:t> </a:t>
            </a:r>
            <a:r>
              <a:rPr lang="es-ES_tradnl" dirty="0" err="1" smtClean="0"/>
              <a:t>OdA</a:t>
            </a:r>
            <a:r>
              <a:rPr lang="es-ES_tradnl" dirty="0" smtClean="0"/>
              <a:t> </a:t>
            </a:r>
          </a:p>
          <a:p>
            <a:pPr lvl="1"/>
            <a:r>
              <a:rPr lang="es-ES_tradnl" dirty="0" smtClean="0"/>
              <a:t>en lo esencial la estructura de la base de datos de </a:t>
            </a:r>
            <a:r>
              <a:rPr lang="es-ES_tradnl" dirty="0" err="1" smtClean="0"/>
              <a:t>OdA</a:t>
            </a:r>
            <a:r>
              <a:rPr lang="es-ES_tradnl" dirty="0" smtClean="0"/>
              <a:t> permanece constante.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Desventajas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1.- El modelo de datos de </a:t>
            </a:r>
            <a:r>
              <a:rPr lang="es-ES_tradnl" dirty="0" err="1" smtClean="0"/>
              <a:t>OdA</a:t>
            </a:r>
            <a:r>
              <a:rPr lang="es-ES_tradnl" dirty="0" smtClean="0"/>
              <a:t> no es tan potente como el modelo relacional.</a:t>
            </a:r>
          </a:p>
          <a:p>
            <a:pPr lvl="1"/>
            <a:r>
              <a:rPr lang="es-ES_tradnl" dirty="0" smtClean="0"/>
              <a:t>Al tener todo el modelo de datos descrito en una sola tabla:	</a:t>
            </a:r>
          </a:p>
          <a:p>
            <a:pPr lvl="2"/>
            <a:r>
              <a:rPr lang="es-ES_tradnl" dirty="0" smtClean="0"/>
              <a:t>La expresividad y el rendimiento de la aplicación es menor que en las aplicaciones tradicionales (</a:t>
            </a:r>
            <a:r>
              <a:rPr lang="es-ES_tradnl" dirty="0" err="1" smtClean="0"/>
              <a:t>p.e</a:t>
            </a:r>
            <a:r>
              <a:rPr lang="es-ES_tradnl" dirty="0" smtClean="0"/>
              <a:t>. el modelo relacional con </a:t>
            </a:r>
            <a:r>
              <a:rPr lang="es-ES_tradnl" i="1" dirty="0" err="1" smtClean="0"/>
              <a:t>access</a:t>
            </a:r>
            <a:r>
              <a:rPr lang="es-ES_tradnl" dirty="0" smtClean="0"/>
              <a:t>)</a:t>
            </a:r>
          </a:p>
          <a:p>
            <a:pPr lvl="2"/>
            <a:r>
              <a:rPr lang="es-ES_tradnl" dirty="0" smtClean="0"/>
              <a:t>El lenguaje (SQL) de manipulación de datos resulta más complejo de utilizar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Desventajas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2.- Es un sistema más complejo: una aplicación cliente-servidor con protocolo </a:t>
            </a:r>
            <a:r>
              <a:rPr lang="es-ES_tradnl" dirty="0" err="1" smtClean="0"/>
              <a:t>web</a:t>
            </a:r>
            <a:r>
              <a:rPr lang="es-ES_tradnl" dirty="0" smtClean="0"/>
              <a:t>.</a:t>
            </a:r>
          </a:p>
          <a:p>
            <a:pPr lvl="1"/>
            <a:r>
              <a:rPr lang="es-ES_tradnl" dirty="0" smtClean="0"/>
              <a:t>Se multiplican las posibles fuentes de problemas</a:t>
            </a:r>
          </a:p>
          <a:p>
            <a:pPr lvl="2"/>
            <a:r>
              <a:rPr lang="es-ES_tradnl" dirty="0" smtClean="0"/>
              <a:t>Servidores</a:t>
            </a:r>
          </a:p>
          <a:p>
            <a:pPr lvl="2"/>
            <a:r>
              <a:rPr lang="es-ES_tradnl" dirty="0" smtClean="0"/>
              <a:t>Aplicación</a:t>
            </a:r>
          </a:p>
          <a:p>
            <a:pPr lvl="2"/>
            <a:r>
              <a:rPr lang="es-ES_tradnl" dirty="0" smtClean="0"/>
              <a:t>Navegadores</a:t>
            </a:r>
          </a:p>
          <a:p>
            <a:pPr lvl="2"/>
            <a:r>
              <a:rPr lang="es-ES_tradnl" dirty="0" smtClean="0"/>
              <a:t>Red y ancho de banda</a:t>
            </a:r>
          </a:p>
          <a:p>
            <a:pPr lvl="2"/>
            <a:r>
              <a:rPr lang="es-ES_tradnl" dirty="0" smtClean="0"/>
              <a:t>Compatibilidad entre versiones de los programas de soporte (Apache, </a:t>
            </a:r>
            <a:r>
              <a:rPr lang="es-ES_tradnl" dirty="0" err="1" smtClean="0"/>
              <a:t>MySql</a:t>
            </a:r>
            <a:r>
              <a:rPr lang="es-ES_tradnl" dirty="0" smtClean="0"/>
              <a:t>, </a:t>
            </a:r>
            <a:r>
              <a:rPr lang="es-ES_tradnl" dirty="0" err="1" smtClean="0"/>
              <a:t>Firefox</a:t>
            </a:r>
            <a:r>
              <a:rPr lang="es-ES_tradnl" dirty="0" smtClean="0"/>
              <a:t>, Explorer, …)</a:t>
            </a:r>
          </a:p>
          <a:p>
            <a:pPr lvl="2"/>
            <a:r>
              <a:rPr lang="es-ES_tradnl" dirty="0" smtClean="0"/>
              <a:t>etc.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Desventajas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3.- No es un producto comercial totalmente probado </a:t>
            </a:r>
          </a:p>
          <a:p>
            <a:pPr lvl="1"/>
            <a:r>
              <a:rPr lang="es-ES_tradnl" dirty="0" err="1" smtClean="0"/>
              <a:t>OdA</a:t>
            </a:r>
            <a:r>
              <a:rPr lang="es-ES_tradnl" dirty="0" smtClean="0"/>
              <a:t> es el resultado de un proyecto de investigación </a:t>
            </a:r>
          </a:p>
          <a:p>
            <a:pPr lvl="1"/>
            <a:r>
              <a:rPr lang="es-ES_tradnl" dirty="0" smtClean="0"/>
              <a:t>No está tan probado como una aplicación comercial</a:t>
            </a:r>
          </a:p>
          <a:p>
            <a:pPr lvl="1"/>
            <a:r>
              <a:rPr lang="es-ES_tradnl" dirty="0" smtClean="0"/>
              <a:t>El proceso de depuración y desarrollo de nuevas versiones  no ha terminado</a:t>
            </a:r>
          </a:p>
          <a:p>
            <a:pPr lvl="1"/>
            <a:r>
              <a:rPr lang="es-ES_tradnl" dirty="0" smtClean="0"/>
              <a:t>La estabilidad del trabajo depende de la estabilidad del equipo de investigadores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Observaciones Finales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Sistemas complementarios no opuestos:</a:t>
            </a:r>
          </a:p>
          <a:p>
            <a:pPr lvl="2"/>
            <a:r>
              <a:rPr lang="es-ES_tradnl" dirty="0" smtClean="0"/>
              <a:t>La utilización de </a:t>
            </a:r>
            <a:r>
              <a:rPr lang="es-ES_tradnl" dirty="0" err="1" smtClean="0"/>
              <a:t>OdA</a:t>
            </a:r>
            <a:r>
              <a:rPr lang="es-ES_tradnl" dirty="0" smtClean="0"/>
              <a:t> en un proyecto es complementaria a la utilización de una BD tradicional.</a:t>
            </a:r>
          </a:p>
          <a:p>
            <a:r>
              <a:rPr lang="es-ES_tradnl" dirty="0" smtClean="0"/>
              <a:t>Se pueden pasar los datos de </a:t>
            </a:r>
            <a:r>
              <a:rPr lang="es-ES_tradnl" i="1" dirty="0" err="1" smtClean="0"/>
              <a:t>access</a:t>
            </a:r>
            <a:r>
              <a:rPr lang="es-ES_tradnl" i="1" dirty="0" smtClean="0"/>
              <a:t>, </a:t>
            </a:r>
            <a:r>
              <a:rPr lang="es-ES_tradnl" i="1" dirty="0" err="1" smtClean="0"/>
              <a:t>excel</a:t>
            </a:r>
            <a:r>
              <a:rPr lang="es-ES_tradnl" i="1" dirty="0" smtClean="0"/>
              <a:t>, etc.</a:t>
            </a:r>
            <a:r>
              <a:rPr lang="es-ES_tradnl" dirty="0" smtClean="0"/>
              <a:t> a </a:t>
            </a:r>
            <a:r>
              <a:rPr lang="es-ES_tradnl" dirty="0" err="1" smtClean="0"/>
              <a:t>OdA</a:t>
            </a:r>
            <a:r>
              <a:rPr lang="es-ES_tradnl" dirty="0" smtClean="0"/>
              <a:t>, pero</a:t>
            </a:r>
          </a:p>
          <a:p>
            <a:pPr lvl="1"/>
            <a:r>
              <a:rPr lang="es-ES_tradnl" dirty="0" smtClean="0"/>
              <a:t>Mapear estas bases de datos a </a:t>
            </a:r>
            <a:r>
              <a:rPr lang="es-ES_tradnl" dirty="0" err="1" smtClean="0"/>
              <a:t>OdA</a:t>
            </a:r>
            <a:r>
              <a:rPr lang="es-ES_tradnl" dirty="0" smtClean="0"/>
              <a:t> requiere: </a:t>
            </a:r>
          </a:p>
          <a:p>
            <a:pPr lvl="2"/>
            <a:r>
              <a:rPr lang="es-ES_tradnl" dirty="0" smtClean="0"/>
              <a:t> Un trabajo cuidadoso </a:t>
            </a:r>
          </a:p>
          <a:p>
            <a:pPr lvl="2"/>
            <a:r>
              <a:rPr lang="es-ES_tradnl" dirty="0" smtClean="0"/>
              <a:t>Tomar decisiones importantes sobre como representar los datos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Observaciones Finales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- Hay importantes decisiones pendientes sobre:</a:t>
            </a:r>
          </a:p>
          <a:p>
            <a:pPr lvl="1"/>
            <a:r>
              <a:rPr lang="es-ES_tradnl" dirty="0" smtClean="0"/>
              <a:t>Los tipos de datos y los enlaces entre tablas</a:t>
            </a:r>
          </a:p>
          <a:p>
            <a:pPr lvl="1"/>
            <a:r>
              <a:rPr lang="es-ES_tradnl" dirty="0" smtClean="0"/>
              <a:t>Hay que tener en cuenta que el modelo relacional es más rígido pero más potente que el modelo de </a:t>
            </a:r>
            <a:r>
              <a:rPr lang="es-ES_tradnl" dirty="0" err="1" smtClean="0"/>
              <a:t>OdA</a:t>
            </a:r>
            <a:r>
              <a:rPr lang="es-ES_tradnl" dirty="0" smtClean="0"/>
              <a:t>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Observaciones Finales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- Por ejemplo, la tabla arqueólogos: </a:t>
            </a:r>
          </a:p>
          <a:p>
            <a:pPr lvl="2"/>
            <a:r>
              <a:rPr lang="es-ES_tradnl" dirty="0" smtClean="0"/>
              <a:t>¿se enumeran los arqueólogos uno a uno como parte de un vocabulario? </a:t>
            </a:r>
          </a:p>
          <a:p>
            <a:pPr lvl="2"/>
            <a:r>
              <a:rPr lang="es-ES_tradnl" dirty="0" smtClean="0"/>
              <a:t>¿el vocabulario es por equipos en vez de por personas? </a:t>
            </a:r>
          </a:p>
          <a:p>
            <a:pPr lvl="2"/>
            <a:r>
              <a:rPr lang="es-ES_tradnl" dirty="0" smtClean="0"/>
              <a:t>¿se abre una ficha por cada arqueólogo? </a:t>
            </a:r>
          </a:p>
          <a:p>
            <a:pPr lvl="2"/>
            <a:r>
              <a:rPr lang="es-ES_tradnl" dirty="0" smtClean="0"/>
              <a:t>esto último permitiría:</a:t>
            </a:r>
          </a:p>
          <a:p>
            <a:pPr lvl="3"/>
            <a:r>
              <a:rPr lang="es-ES_tradnl" dirty="0" smtClean="0"/>
              <a:t>reseñar las intervenciones en que participa el arqueólogo </a:t>
            </a:r>
          </a:p>
          <a:p>
            <a:pPr lvl="3"/>
            <a:r>
              <a:rPr lang="es-ES_tradnl" dirty="0" smtClean="0"/>
              <a:t>fotos y publicaciones del mismo. </a:t>
            </a:r>
          </a:p>
          <a:p>
            <a:pPr lvl="3"/>
            <a:r>
              <a:rPr lang="es-ES_tradnl" dirty="0" smtClean="0"/>
              <a:t>También se podría abrir una ficha con las publicaciones del proyecto. etc. etc.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Observaciones Finales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aspecto más importante de la utilización de </a:t>
            </a:r>
            <a:r>
              <a:rPr lang="es-ES_tradnl" dirty="0" err="1" smtClean="0"/>
              <a:t>OdA</a:t>
            </a:r>
            <a:r>
              <a:rPr lang="es-ES_tradnl" dirty="0" smtClean="0"/>
              <a:t> sería:</a:t>
            </a:r>
          </a:p>
          <a:p>
            <a:pPr lvl="2"/>
            <a:r>
              <a:rPr lang="es-ES_tradnl" dirty="0" smtClean="0"/>
              <a:t>La construcción de un modelo de datos adecuado a las necesidades del proyecto El Caño utilizando las facilidades de </a:t>
            </a:r>
            <a:r>
              <a:rPr lang="es-ES_tradnl" dirty="0" err="1" smtClean="0"/>
              <a:t>OdA</a:t>
            </a:r>
            <a:r>
              <a:rPr lang="es-ES_tradnl" dirty="0" smtClean="0"/>
              <a:t> </a:t>
            </a:r>
          </a:p>
          <a:p>
            <a:pPr lvl="2"/>
            <a:r>
              <a:rPr lang="es-ES_tradnl" dirty="0" smtClean="0"/>
              <a:t>La capacidad de evolución del modelo creado de acuerdo con la evolución de los objetivos científicos del proyecto</a:t>
            </a:r>
          </a:p>
          <a:p>
            <a:pPr lvl="2"/>
            <a:r>
              <a:rPr lang="es-ES_tradnl" dirty="0" smtClean="0"/>
              <a:t>Utilizar de forma eficiente las propiedades del tipo de datos “vocabulario controlado” que introduce </a:t>
            </a:r>
            <a:r>
              <a:rPr lang="es-ES_tradnl" dirty="0" err="1" smtClean="0"/>
              <a:t>OdA</a:t>
            </a:r>
            <a:r>
              <a:rPr lang="es-ES_tradnl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Observación Final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Continuar con el estudio implica definir una agenda con las acciones a realizar.</a:t>
            </a:r>
          </a:p>
          <a:p>
            <a:r>
              <a:rPr lang="es-ES_tradnl" dirty="0" smtClean="0">
                <a:hlinkClick r:id="rId2"/>
              </a:rPr>
              <a:t>http://www.oda.vsf.es/oda2011/view</a:t>
            </a:r>
            <a:endParaRPr lang="es-ES_tradnl" smtClean="0"/>
          </a:p>
          <a:p>
            <a:endParaRPr lang="es-ES_tradnl" smtClean="0"/>
          </a:p>
          <a:p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Plan de trabajo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Conocimiento práctico de </a:t>
            </a:r>
            <a:r>
              <a:rPr lang="es-ES_tradnl" dirty="0" err="1" smtClean="0"/>
              <a:t>OdA</a:t>
            </a:r>
            <a:r>
              <a:rPr lang="es-ES_tradnl" dirty="0" smtClean="0"/>
              <a:t> 2.0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Documentación: técnica y científica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Toma de decisiones 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Desarrollo e investigación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Conocimiento práctico de </a:t>
            </a:r>
            <a:r>
              <a:rPr lang="es-ES_tradnl" dirty="0" err="1" smtClean="0"/>
              <a:t>OdA</a:t>
            </a:r>
            <a:r>
              <a:rPr lang="es-ES_tradnl" dirty="0" smtClean="0"/>
              <a:t> 2.0 (I)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La organización de la información en </a:t>
            </a:r>
            <a:r>
              <a:rPr lang="es-ES_tradnl" dirty="0" err="1" smtClean="0"/>
              <a:t>OdA</a:t>
            </a:r>
            <a:endParaRPr lang="es-ES_tradnl" dirty="0" smtClean="0"/>
          </a:p>
          <a:p>
            <a:pPr lvl="2"/>
            <a:r>
              <a:rPr lang="es-ES_tradnl" dirty="0" smtClean="0"/>
              <a:t>Páginas </a:t>
            </a:r>
            <a:r>
              <a:rPr lang="es-ES_tradnl" dirty="0" err="1" smtClean="0"/>
              <a:t>web</a:t>
            </a:r>
            <a:r>
              <a:rPr lang="es-ES_tradnl" dirty="0" smtClean="0"/>
              <a:t>: introducir y explicar la colección de Objetos</a:t>
            </a:r>
          </a:p>
          <a:p>
            <a:pPr lvl="2"/>
            <a:r>
              <a:rPr lang="es-ES_tradnl" dirty="0" smtClean="0"/>
              <a:t>Objetos Digitales: Datos, </a:t>
            </a:r>
            <a:r>
              <a:rPr lang="es-ES_tradnl" dirty="0" err="1" smtClean="0"/>
              <a:t>Metadatos</a:t>
            </a:r>
            <a:r>
              <a:rPr lang="es-ES_tradnl" dirty="0" smtClean="0"/>
              <a:t> y Recursos</a:t>
            </a:r>
          </a:p>
          <a:p>
            <a:pPr lvl="2"/>
            <a:r>
              <a:rPr lang="es-ES_tradnl" dirty="0" smtClean="0"/>
              <a:t>Construcción del modelo de datos (</a:t>
            </a:r>
            <a:r>
              <a:rPr lang="es-ES_tradnl" smtClean="0"/>
              <a:t>jerárquico con 4 tipos)</a:t>
            </a:r>
            <a:endParaRPr lang="es-ES_tradnl" dirty="0" smtClean="0"/>
          </a:p>
          <a:p>
            <a:pPr lvl="2"/>
            <a:r>
              <a:rPr lang="es-ES_tradnl" dirty="0" smtClean="0"/>
              <a:t>El tipo de datos más importante: “vocabulario controlado (compartido)”</a:t>
            </a:r>
          </a:p>
          <a:p>
            <a:pPr lvl="2"/>
            <a:r>
              <a:rPr lang="es-ES_tradnl" dirty="0" smtClean="0"/>
              <a:t>Campos navegables</a:t>
            </a:r>
          </a:p>
          <a:p>
            <a:pPr lvl="2"/>
            <a:r>
              <a:rPr lang="es-ES_tradnl" dirty="0" smtClean="0"/>
              <a:t>Recursos: como información multimedia/como enlaces a otros objetos y recursos</a:t>
            </a:r>
          </a:p>
          <a:p>
            <a:pPr lvl="2"/>
            <a:r>
              <a:rPr lang="es-ES_tradnl" dirty="0" smtClean="0"/>
              <a:t>4 niveles de usuarios</a:t>
            </a:r>
          </a:p>
          <a:p>
            <a:pPr lvl="2"/>
            <a:r>
              <a:rPr lang="es-ES_tradnl" dirty="0" smtClean="0"/>
              <a:t>Sitio </a:t>
            </a:r>
            <a:r>
              <a:rPr lang="es-ES_tradnl" dirty="0" err="1" smtClean="0"/>
              <a:t>web</a:t>
            </a:r>
            <a:r>
              <a:rPr lang="es-ES_tradnl" dirty="0" smtClean="0"/>
              <a:t> público / no-público. Objetos no-públicos.</a:t>
            </a:r>
          </a:p>
          <a:p>
            <a:pPr lvl="2"/>
            <a:r>
              <a:rPr lang="es-ES_tradnl" dirty="0" smtClean="0"/>
              <a:t>Campos confidenciales y recursos confidenciales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Conocimiento práctico de </a:t>
            </a:r>
            <a:r>
              <a:rPr lang="es-ES_tradnl" dirty="0" err="1" smtClean="0"/>
              <a:t>OdA</a:t>
            </a:r>
            <a:r>
              <a:rPr lang="es-ES_tradnl" dirty="0" smtClean="0"/>
              <a:t> 2.0 (II)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Formas de uso</a:t>
            </a:r>
          </a:p>
          <a:p>
            <a:pPr lvl="1"/>
            <a:r>
              <a:rPr lang="es-ES_tradnl" dirty="0" smtClean="0"/>
              <a:t>Pueden implicar nuevas formas de trabajo y colaboración en Arqueología</a:t>
            </a:r>
          </a:p>
          <a:p>
            <a:pPr lvl="2"/>
            <a:r>
              <a:rPr lang="es-ES_tradnl" dirty="0" smtClean="0"/>
              <a:t>Objetos de primer nivel</a:t>
            </a:r>
          </a:p>
          <a:p>
            <a:pPr lvl="2"/>
            <a:r>
              <a:rPr lang="es-ES_tradnl" dirty="0" smtClean="0"/>
              <a:t>Objetos de nivel superior</a:t>
            </a:r>
          </a:p>
          <a:p>
            <a:pPr lvl="2"/>
            <a:r>
              <a:rPr lang="es-ES_tradnl" dirty="0" smtClean="0"/>
              <a:t>El rol del Superadministrador y el rol de los administradores</a:t>
            </a:r>
          </a:p>
          <a:p>
            <a:pPr lvl="2"/>
            <a:r>
              <a:rPr lang="es-ES_tradnl" dirty="0" smtClean="0"/>
              <a:t>Otros roles: usuario registrado y visitante</a:t>
            </a:r>
          </a:p>
          <a:p>
            <a:pPr lvl="2"/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Documentación (I)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1"/>
            <a:r>
              <a:rPr lang="es-ES_tradnl" dirty="0" smtClean="0"/>
              <a:t>Técnica</a:t>
            </a:r>
          </a:p>
          <a:p>
            <a:pPr lvl="2"/>
            <a:r>
              <a:rPr lang="es-ES_tradnl" dirty="0" err="1" smtClean="0"/>
              <a:t>GUIA_ODA_v3</a:t>
            </a:r>
            <a:r>
              <a:rPr lang="es-ES_tradnl" dirty="0" smtClean="0"/>
              <a:t>.</a:t>
            </a:r>
            <a:r>
              <a:rPr lang="es-ES_tradnl" dirty="0" err="1" smtClean="0"/>
              <a:t>docx</a:t>
            </a:r>
            <a:endParaRPr lang="es-ES_tradnl" dirty="0" smtClean="0"/>
          </a:p>
          <a:p>
            <a:pPr lvl="1"/>
            <a:endParaRPr lang="es-ES_tradnl" dirty="0" smtClean="0"/>
          </a:p>
          <a:p>
            <a:pPr lvl="1"/>
            <a:r>
              <a:rPr lang="es-ES_tradnl" dirty="0" smtClean="0"/>
              <a:t>Científica</a:t>
            </a:r>
          </a:p>
          <a:p>
            <a:pPr lvl="2"/>
            <a:r>
              <a:rPr lang="es-ES_tradnl" dirty="0" smtClean="0"/>
              <a:t>Autores: Antonio Navarro, Ana </a:t>
            </a:r>
            <a:r>
              <a:rPr lang="es-ES_tradnl" dirty="0" err="1" smtClean="0"/>
              <a:t>Mª</a:t>
            </a:r>
            <a:r>
              <a:rPr lang="es-ES_tradnl" dirty="0" smtClean="0"/>
              <a:t> Fernández-</a:t>
            </a:r>
            <a:r>
              <a:rPr lang="es-ES_tradnl" dirty="0" err="1" smtClean="0"/>
              <a:t>Pampillón</a:t>
            </a:r>
            <a:r>
              <a:rPr lang="es-ES_tradnl" dirty="0" smtClean="0"/>
              <a:t>*, Carmen Fernández-Chamizo, Alfredo Fernández-</a:t>
            </a:r>
            <a:r>
              <a:rPr lang="es-ES_tradnl" dirty="0" err="1" smtClean="0"/>
              <a:t>Valmayor</a:t>
            </a:r>
            <a:r>
              <a:rPr lang="es-ES_tradnl" dirty="0" smtClean="0"/>
              <a:t>. Título: A Meta-</a:t>
            </a:r>
            <a:r>
              <a:rPr lang="es-ES_tradnl" dirty="0" err="1" smtClean="0"/>
              <a:t>Relational</a:t>
            </a:r>
            <a:r>
              <a:rPr lang="es-ES_tradnl" dirty="0" smtClean="0"/>
              <a:t> </a:t>
            </a:r>
            <a:r>
              <a:rPr lang="es-ES_tradnl" dirty="0" err="1" smtClean="0"/>
              <a:t>Approach</a:t>
            </a:r>
            <a:r>
              <a:rPr lang="es-ES_tradnl" dirty="0" smtClean="0"/>
              <a:t>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Definition</a:t>
            </a:r>
            <a:r>
              <a:rPr lang="es-ES_tradnl" dirty="0" smtClean="0"/>
              <a:t> </a:t>
            </a:r>
            <a:r>
              <a:rPr lang="es-ES_tradnl" dirty="0" err="1" smtClean="0"/>
              <a:t>and</a:t>
            </a:r>
            <a:r>
              <a:rPr lang="es-ES_tradnl" dirty="0" smtClean="0"/>
              <a:t> Management </a:t>
            </a:r>
            <a:r>
              <a:rPr lang="es-ES_tradnl" dirty="0" err="1" smtClean="0"/>
              <a:t>of</a:t>
            </a:r>
            <a:r>
              <a:rPr lang="es-ES_tradnl" dirty="0" smtClean="0"/>
              <a:t> </a:t>
            </a:r>
            <a:r>
              <a:rPr lang="es-ES_tradnl" dirty="0" err="1" smtClean="0"/>
              <a:t>Hybrid</a:t>
            </a:r>
            <a:r>
              <a:rPr lang="es-ES_tradnl" dirty="0" smtClean="0"/>
              <a:t> </a:t>
            </a:r>
            <a:r>
              <a:rPr lang="es-ES_tradnl" dirty="0" err="1" smtClean="0"/>
              <a:t>Learning</a:t>
            </a:r>
            <a:r>
              <a:rPr lang="es-ES_tradnl" dirty="0" smtClean="0"/>
              <a:t> </a:t>
            </a:r>
            <a:r>
              <a:rPr lang="es-ES_tradnl" dirty="0" err="1" smtClean="0"/>
              <a:t>Objects</a:t>
            </a:r>
            <a:r>
              <a:rPr lang="es-ES_tradnl" dirty="0" smtClean="0"/>
              <a:t>  . Editorial: en revisión  Fecha:2012</a:t>
            </a:r>
          </a:p>
          <a:p>
            <a:pPr lvl="1">
              <a:buNone/>
            </a:pPr>
            <a:endParaRPr lang="es-ES_tradnl" dirty="0" smtClean="0"/>
          </a:p>
          <a:p>
            <a:pPr lvl="2"/>
            <a:r>
              <a:rPr lang="es-ES_tradnl" dirty="0" smtClean="0"/>
              <a:t>Autores: José Luis Sierra, Alfredo Fernández-</a:t>
            </a:r>
            <a:r>
              <a:rPr lang="es-ES_tradnl" dirty="0" err="1" smtClean="0"/>
              <a:t>Valmayor</a:t>
            </a:r>
            <a:r>
              <a:rPr lang="es-ES_tradnl" dirty="0" smtClean="0"/>
              <a:t>. Título: </a:t>
            </a:r>
            <a:r>
              <a:rPr lang="es-ES_tradnl" dirty="0" err="1" smtClean="0"/>
              <a:t>Universalizing</a:t>
            </a:r>
            <a:r>
              <a:rPr lang="es-ES_tradnl" dirty="0" smtClean="0"/>
              <a:t> Chasqui </a:t>
            </a:r>
            <a:r>
              <a:rPr lang="es-ES_tradnl" dirty="0" err="1" smtClean="0"/>
              <a:t>Repositories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a Flexible </a:t>
            </a:r>
            <a:r>
              <a:rPr lang="es-ES_tradnl" dirty="0" err="1" smtClean="0"/>
              <a:t>Importation</a:t>
            </a:r>
            <a:r>
              <a:rPr lang="es-ES_tradnl" dirty="0" smtClean="0"/>
              <a:t> / </a:t>
            </a:r>
            <a:r>
              <a:rPr lang="es-ES_tradnl" dirty="0" err="1" smtClean="0"/>
              <a:t>Exportation</a:t>
            </a:r>
            <a:r>
              <a:rPr lang="es-ES_tradnl" dirty="0" smtClean="0"/>
              <a:t> </a:t>
            </a:r>
            <a:r>
              <a:rPr lang="es-ES_tradnl" dirty="0" err="1" smtClean="0"/>
              <a:t>System</a:t>
            </a:r>
            <a:r>
              <a:rPr lang="es-ES_tradnl" dirty="0" smtClean="0"/>
              <a:t>. In Sánchez-Pérez, J.M. et al (</a:t>
            </a:r>
            <a:r>
              <a:rPr lang="es-ES_tradnl" dirty="0" err="1" smtClean="0"/>
              <a:t>eds</a:t>
            </a:r>
            <a:r>
              <a:rPr lang="es-ES_tradnl" dirty="0" smtClean="0"/>
              <a:t>.) Computers </a:t>
            </a:r>
            <a:r>
              <a:rPr lang="es-ES_tradnl" dirty="0" err="1" smtClean="0"/>
              <a:t>and</a:t>
            </a:r>
            <a:r>
              <a:rPr lang="es-ES_tradnl" dirty="0" smtClean="0"/>
              <a:t> </a:t>
            </a:r>
            <a:r>
              <a:rPr lang="es-ES_tradnl" dirty="0" err="1" smtClean="0"/>
              <a:t>Education</a:t>
            </a:r>
            <a:r>
              <a:rPr lang="es-ES_tradnl" dirty="0" smtClean="0"/>
              <a:t>, E-</a:t>
            </a:r>
            <a:r>
              <a:rPr lang="es-ES_tradnl" dirty="0" err="1" smtClean="0"/>
              <a:t>learning</a:t>
            </a:r>
            <a:r>
              <a:rPr lang="es-ES_tradnl" dirty="0" smtClean="0"/>
              <a:t>, </a:t>
            </a:r>
            <a:r>
              <a:rPr lang="es-ES_tradnl" dirty="0" err="1" smtClean="0"/>
              <a:t>from</a:t>
            </a:r>
            <a:r>
              <a:rPr lang="es-ES_tradnl" dirty="0" smtClean="0"/>
              <a:t> </a:t>
            </a:r>
            <a:r>
              <a:rPr lang="es-ES_tradnl" dirty="0" err="1" smtClean="0"/>
              <a:t>theory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practice</a:t>
            </a:r>
            <a:r>
              <a:rPr lang="es-ES_tradnl" dirty="0" smtClean="0"/>
              <a:t>, . Páginas:  99-110. Fecha 2007. Editorial: Springer </a:t>
            </a:r>
            <a:r>
              <a:rPr lang="es-ES_tradnl" dirty="0" err="1" smtClean="0"/>
              <a:t>–</a:t>
            </a:r>
            <a:r>
              <a:rPr lang="es-ES_tradnl" dirty="0" smtClean="0"/>
              <a:t> Verlag</a:t>
            </a:r>
          </a:p>
          <a:p>
            <a:pPr lvl="1"/>
            <a:endParaRPr lang="es-ES_tradnl" dirty="0" smtClean="0"/>
          </a:p>
          <a:p>
            <a:pPr lvl="2"/>
            <a:r>
              <a:rPr lang="es-ES_tradnl" dirty="0" smtClean="0"/>
              <a:t>Autores: José Luis Sierra, Alfredo Fernández-</a:t>
            </a:r>
            <a:r>
              <a:rPr lang="es-ES_tradnl" dirty="0" err="1" smtClean="0"/>
              <a:t>Valmayor</a:t>
            </a:r>
            <a:r>
              <a:rPr lang="es-ES_tradnl" dirty="0" smtClean="0"/>
              <a:t>, Mercedes Guinea, Héctor </a:t>
            </a:r>
            <a:r>
              <a:rPr lang="es-ES_tradnl" dirty="0" err="1" smtClean="0"/>
              <a:t>Hernanz</a:t>
            </a:r>
            <a:r>
              <a:rPr lang="es-ES_tradnl" dirty="0" smtClean="0"/>
              <a:t>. Título: </a:t>
            </a:r>
            <a:r>
              <a:rPr lang="es-ES_tradnl" dirty="0" err="1" smtClean="0"/>
              <a:t>From</a:t>
            </a:r>
            <a:r>
              <a:rPr lang="es-ES_tradnl" dirty="0" smtClean="0"/>
              <a:t> </a:t>
            </a:r>
            <a:r>
              <a:rPr lang="es-ES_tradnl" dirty="0" err="1" smtClean="0"/>
              <a:t>Research</a:t>
            </a:r>
            <a:r>
              <a:rPr lang="es-ES_tradnl" dirty="0" smtClean="0"/>
              <a:t> </a:t>
            </a:r>
            <a:r>
              <a:rPr lang="es-ES_tradnl" dirty="0" err="1" smtClean="0"/>
              <a:t>Resources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Learning</a:t>
            </a:r>
            <a:r>
              <a:rPr lang="es-ES_tradnl" dirty="0" smtClean="0"/>
              <a:t> </a:t>
            </a:r>
            <a:r>
              <a:rPr lang="es-ES_tradnl" dirty="0" err="1" smtClean="0"/>
              <a:t>Objects</a:t>
            </a:r>
            <a:r>
              <a:rPr lang="es-ES_tradnl" dirty="0" smtClean="0"/>
              <a:t>: </a:t>
            </a:r>
            <a:r>
              <a:rPr lang="es-ES_tradnl" dirty="0" err="1" smtClean="0"/>
              <a:t>Process</a:t>
            </a:r>
            <a:r>
              <a:rPr lang="es-ES_tradnl" dirty="0" smtClean="0"/>
              <a:t> </a:t>
            </a:r>
            <a:r>
              <a:rPr lang="es-ES_tradnl" dirty="0" err="1" smtClean="0"/>
              <a:t>Model</a:t>
            </a:r>
            <a:r>
              <a:rPr lang="es-ES_tradnl" dirty="0" smtClean="0"/>
              <a:t> </a:t>
            </a:r>
            <a:r>
              <a:rPr lang="es-ES_tradnl" dirty="0" err="1" smtClean="0"/>
              <a:t>and</a:t>
            </a:r>
            <a:r>
              <a:rPr lang="es-ES_tradnl" dirty="0" smtClean="0"/>
              <a:t> </a:t>
            </a:r>
            <a:r>
              <a:rPr lang="es-ES_tradnl" dirty="0" err="1" smtClean="0"/>
              <a:t>Virtualization</a:t>
            </a:r>
            <a:r>
              <a:rPr lang="es-ES_tradnl" dirty="0" smtClean="0"/>
              <a:t> </a:t>
            </a:r>
            <a:r>
              <a:rPr lang="es-ES_tradnl" dirty="0" err="1" smtClean="0"/>
              <a:t>Experiences</a:t>
            </a:r>
            <a:r>
              <a:rPr lang="es-ES_tradnl" dirty="0" smtClean="0"/>
              <a:t>. Revista: Journal </a:t>
            </a:r>
            <a:r>
              <a:rPr lang="es-ES_tradnl" dirty="0" err="1" smtClean="0"/>
              <a:t>of</a:t>
            </a:r>
            <a:r>
              <a:rPr lang="es-ES_tradnl" dirty="0" smtClean="0"/>
              <a:t> </a:t>
            </a:r>
            <a:r>
              <a:rPr lang="es-ES_tradnl" dirty="0" err="1" smtClean="0"/>
              <a:t>Educational</a:t>
            </a:r>
            <a:r>
              <a:rPr lang="es-ES_tradnl" dirty="0" smtClean="0"/>
              <a:t> </a:t>
            </a:r>
            <a:r>
              <a:rPr lang="es-ES_tradnl" dirty="0" err="1" smtClean="0"/>
              <a:t>Technology</a:t>
            </a:r>
            <a:r>
              <a:rPr lang="es-ES_tradnl" dirty="0" smtClean="0"/>
              <a:t> &amp; </a:t>
            </a:r>
            <a:r>
              <a:rPr lang="es-ES_tradnl" dirty="0" err="1" smtClean="0"/>
              <a:t>Society</a:t>
            </a:r>
            <a:r>
              <a:rPr lang="es-ES_tradnl" dirty="0" smtClean="0"/>
              <a:t>. Volumen:9  Número:3  Páginas: 56-68  Fecha: 2006. Editorial: IEEE </a:t>
            </a:r>
            <a:r>
              <a:rPr lang="es-ES_tradnl" dirty="0" err="1" smtClean="0"/>
              <a:t>Computer</a:t>
            </a:r>
            <a:r>
              <a:rPr lang="es-ES_tradnl" dirty="0" smtClean="0"/>
              <a:t> </a:t>
            </a:r>
            <a:r>
              <a:rPr lang="es-ES_tradnl" dirty="0" err="1" smtClean="0"/>
              <a:t>Society</a:t>
            </a:r>
            <a:r>
              <a:rPr lang="es-ES_tradnl" dirty="0" smtClean="0"/>
              <a:t>  ISSN: 1176-3647</a:t>
            </a:r>
          </a:p>
          <a:p>
            <a:pPr lvl="1"/>
            <a:endParaRPr lang="es-ES_tradnl" dirty="0" smtClean="0"/>
          </a:p>
          <a:p>
            <a:pPr lvl="2"/>
            <a:r>
              <a:rPr lang="es-ES_tradnl" dirty="0" smtClean="0"/>
              <a:t>Autores: José L. Sierra, Alfredo Fernández-</a:t>
            </a:r>
            <a:r>
              <a:rPr lang="es-ES_tradnl" dirty="0" err="1" smtClean="0"/>
              <a:t>Valmayor</a:t>
            </a:r>
            <a:r>
              <a:rPr lang="es-ES_tradnl" dirty="0" smtClean="0"/>
              <a:t>, Mercedes Guinea. Título: </a:t>
            </a:r>
            <a:r>
              <a:rPr lang="es-ES_tradnl" dirty="0" err="1" smtClean="0"/>
              <a:t>Exploiting</a:t>
            </a:r>
            <a:r>
              <a:rPr lang="es-ES_tradnl" dirty="0" smtClean="0"/>
              <a:t> </a:t>
            </a:r>
            <a:r>
              <a:rPr lang="es-ES_tradnl" dirty="0" err="1" smtClean="0"/>
              <a:t>Author</a:t>
            </a:r>
            <a:r>
              <a:rPr lang="es-ES_tradnl" dirty="0" smtClean="0"/>
              <a:t>-</a:t>
            </a:r>
            <a:r>
              <a:rPr lang="es-ES_tradnl" dirty="0" err="1" smtClean="0"/>
              <a:t>Designed</a:t>
            </a:r>
            <a:r>
              <a:rPr lang="es-ES_tradnl" dirty="0" smtClean="0"/>
              <a:t> </a:t>
            </a:r>
            <a:r>
              <a:rPr lang="es-ES_tradnl" dirty="0" err="1" smtClean="0"/>
              <a:t>Domain</a:t>
            </a:r>
            <a:r>
              <a:rPr lang="es-ES_tradnl" dirty="0" smtClean="0"/>
              <a:t>-</a:t>
            </a:r>
            <a:r>
              <a:rPr lang="es-ES_tradnl" dirty="0" err="1" smtClean="0"/>
              <a:t>Specific</a:t>
            </a:r>
            <a:r>
              <a:rPr lang="es-ES_tradnl" dirty="0" smtClean="0"/>
              <a:t> </a:t>
            </a:r>
            <a:r>
              <a:rPr lang="es-ES_tradnl" dirty="0" err="1" smtClean="0"/>
              <a:t>Descriptive</a:t>
            </a:r>
            <a:r>
              <a:rPr lang="es-ES_tradnl" dirty="0" smtClean="0"/>
              <a:t> </a:t>
            </a:r>
            <a:r>
              <a:rPr lang="es-ES_tradnl" dirty="0" err="1" smtClean="0"/>
              <a:t>Markup</a:t>
            </a:r>
            <a:r>
              <a:rPr lang="es-ES_tradnl" dirty="0" smtClean="0"/>
              <a:t> </a:t>
            </a:r>
            <a:r>
              <a:rPr lang="es-ES_tradnl" dirty="0" err="1" smtClean="0"/>
              <a:t>Languages</a:t>
            </a:r>
            <a:r>
              <a:rPr lang="es-ES_tradnl" dirty="0" smtClean="0"/>
              <a:t> in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Production</a:t>
            </a:r>
            <a:r>
              <a:rPr lang="es-ES_tradnl" dirty="0" smtClean="0"/>
              <a:t> </a:t>
            </a:r>
            <a:r>
              <a:rPr lang="es-ES_tradnl" dirty="0" err="1" smtClean="0"/>
              <a:t>of</a:t>
            </a:r>
            <a:r>
              <a:rPr lang="es-ES_tradnl" dirty="0" smtClean="0"/>
              <a:t> </a:t>
            </a:r>
            <a:r>
              <a:rPr lang="es-ES_tradnl" dirty="0" err="1" smtClean="0"/>
              <a:t>Learning</a:t>
            </a:r>
            <a:r>
              <a:rPr lang="es-ES_tradnl" dirty="0" smtClean="0"/>
              <a:t> </a:t>
            </a:r>
            <a:r>
              <a:rPr lang="es-ES_tradnl" dirty="0" err="1" smtClean="0"/>
              <a:t>Content</a:t>
            </a:r>
            <a:r>
              <a:rPr lang="es-ES_tradnl" dirty="0" smtClean="0"/>
              <a:t>. ICALT '06 </a:t>
            </a:r>
            <a:r>
              <a:rPr lang="es-ES_tradnl" dirty="0" err="1" smtClean="0"/>
              <a:t>Proceedings</a:t>
            </a:r>
            <a:r>
              <a:rPr lang="es-ES_tradnl" dirty="0" smtClean="0"/>
              <a:t> </a:t>
            </a:r>
            <a:r>
              <a:rPr lang="es-ES_tradnl" dirty="0" err="1" smtClean="0"/>
              <a:t>of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Sixth</a:t>
            </a:r>
            <a:r>
              <a:rPr lang="es-ES_tradnl" dirty="0" smtClean="0"/>
              <a:t> IEEE International </a:t>
            </a:r>
            <a:r>
              <a:rPr lang="es-ES_tradnl" dirty="0" err="1" smtClean="0"/>
              <a:t>Conference</a:t>
            </a:r>
            <a:r>
              <a:rPr lang="es-ES_tradnl" dirty="0" smtClean="0"/>
              <a:t> </a:t>
            </a:r>
            <a:r>
              <a:rPr lang="es-ES_tradnl" dirty="0" err="1" smtClean="0"/>
              <a:t>on</a:t>
            </a:r>
            <a:r>
              <a:rPr lang="es-ES_tradnl" dirty="0" smtClean="0"/>
              <a:t> </a:t>
            </a:r>
            <a:r>
              <a:rPr lang="es-ES_tradnl" dirty="0" err="1" smtClean="0"/>
              <a:t>Advanced</a:t>
            </a:r>
            <a:r>
              <a:rPr lang="es-ES_tradnl" dirty="0" smtClean="0"/>
              <a:t> </a:t>
            </a:r>
            <a:r>
              <a:rPr lang="es-ES_tradnl" dirty="0" err="1" smtClean="0"/>
              <a:t>Learning</a:t>
            </a:r>
            <a:r>
              <a:rPr lang="es-ES_tradnl" dirty="0" smtClean="0"/>
              <a:t> Technologies. </a:t>
            </a:r>
            <a:r>
              <a:rPr lang="es-ES_tradnl" dirty="0" err="1" smtClean="0"/>
              <a:t>Pages</a:t>
            </a:r>
            <a:r>
              <a:rPr lang="es-ES_tradnl" dirty="0" smtClean="0"/>
              <a:t> 515 - 519  IEEE </a:t>
            </a:r>
            <a:r>
              <a:rPr lang="es-ES_tradnl" dirty="0" err="1" smtClean="0"/>
              <a:t>Computer</a:t>
            </a:r>
            <a:r>
              <a:rPr lang="es-ES_tradnl" dirty="0" smtClean="0"/>
              <a:t> </a:t>
            </a:r>
            <a:r>
              <a:rPr lang="es-ES_tradnl" dirty="0" err="1" smtClean="0"/>
              <a:t>Society</a:t>
            </a:r>
            <a:r>
              <a:rPr lang="es-ES_tradnl" dirty="0" smtClean="0"/>
              <a:t> Washington, DC, USA 2006   ISBN:0-7695-2632-2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Documentación (II)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>
              <a:buNone/>
            </a:pPr>
            <a:endParaRPr lang="es-ES_tradnl" dirty="0" smtClean="0"/>
          </a:p>
          <a:p>
            <a:pPr lvl="1"/>
            <a:r>
              <a:rPr lang="es-ES_tradnl" dirty="0" smtClean="0"/>
              <a:t>Científica</a:t>
            </a:r>
          </a:p>
          <a:p>
            <a:pPr lvl="2"/>
            <a:r>
              <a:rPr lang="es-ES_tradnl" dirty="0" smtClean="0"/>
              <a:t>Autores: Navarro A., Sierra </a:t>
            </a:r>
            <a:r>
              <a:rPr lang="es-ES_tradnl" dirty="0" err="1" smtClean="0"/>
              <a:t>J.L</a:t>
            </a:r>
            <a:r>
              <a:rPr lang="es-ES_tradnl" dirty="0" smtClean="0"/>
              <a:t>., Fernández-</a:t>
            </a:r>
            <a:r>
              <a:rPr lang="es-ES_tradnl" dirty="0" err="1" smtClean="0"/>
              <a:t>Valmayor</a:t>
            </a:r>
            <a:r>
              <a:rPr lang="es-ES_tradnl" dirty="0" smtClean="0"/>
              <a:t> A., </a:t>
            </a:r>
            <a:r>
              <a:rPr lang="es-ES_tradnl" dirty="0" err="1" smtClean="0"/>
              <a:t>Hernánz</a:t>
            </a:r>
            <a:r>
              <a:rPr lang="es-ES_tradnl" dirty="0" smtClean="0"/>
              <a:t> H. Título: </a:t>
            </a:r>
            <a:r>
              <a:rPr lang="es-ES_tradnl" dirty="0" err="1" smtClean="0"/>
              <a:t>From</a:t>
            </a:r>
            <a:r>
              <a:rPr lang="es-ES_tradnl" dirty="0" smtClean="0"/>
              <a:t> Chasqui </a:t>
            </a:r>
            <a:r>
              <a:rPr lang="es-ES_tradnl" dirty="0" err="1" smtClean="0"/>
              <a:t>to</a:t>
            </a:r>
            <a:r>
              <a:rPr lang="es-ES_tradnl" dirty="0" smtClean="0"/>
              <a:t> Chasqui II: </a:t>
            </a:r>
            <a:r>
              <a:rPr lang="es-ES_tradnl" dirty="0" err="1" smtClean="0"/>
              <a:t>an</a:t>
            </a:r>
            <a:r>
              <a:rPr lang="es-ES_tradnl" dirty="0" smtClean="0"/>
              <a:t> </a:t>
            </a:r>
            <a:r>
              <a:rPr lang="es-ES_tradnl" dirty="0" err="1" smtClean="0"/>
              <a:t>Evolution</a:t>
            </a:r>
            <a:r>
              <a:rPr lang="es-ES_tradnl" dirty="0" smtClean="0"/>
              <a:t> in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Conceptualization</a:t>
            </a:r>
            <a:r>
              <a:rPr lang="es-ES_tradnl" dirty="0" smtClean="0"/>
              <a:t> </a:t>
            </a:r>
            <a:r>
              <a:rPr lang="es-ES_tradnl" dirty="0" err="1" smtClean="0"/>
              <a:t>of</a:t>
            </a:r>
            <a:r>
              <a:rPr lang="es-ES_tradnl" dirty="0" smtClean="0"/>
              <a:t> Virtual </a:t>
            </a:r>
            <a:r>
              <a:rPr lang="es-ES_tradnl" dirty="0" err="1" smtClean="0"/>
              <a:t>Objects</a:t>
            </a:r>
            <a:r>
              <a:rPr lang="es-ES_tradnl" dirty="0" smtClean="0"/>
              <a:t>. Revista: Journal </a:t>
            </a:r>
            <a:r>
              <a:rPr lang="es-ES_tradnl" dirty="0" err="1" smtClean="0"/>
              <a:t>of</a:t>
            </a:r>
            <a:r>
              <a:rPr lang="es-ES_tradnl" dirty="0" smtClean="0"/>
              <a:t> Universal </a:t>
            </a:r>
            <a:r>
              <a:rPr lang="es-ES_tradnl" dirty="0" err="1" smtClean="0"/>
              <a:t>Computer</a:t>
            </a:r>
            <a:r>
              <a:rPr lang="es-ES_tradnl" dirty="0" smtClean="0"/>
              <a:t> </a:t>
            </a:r>
            <a:r>
              <a:rPr lang="es-ES_tradnl" dirty="0" err="1" smtClean="0"/>
              <a:t>Science</a:t>
            </a:r>
            <a:r>
              <a:rPr lang="es-ES_tradnl" dirty="0" smtClean="0"/>
              <a:t> . Volumen:  1  Número: 9	 Páginas:1518-1529  Fecha: 2005. Editorial: Springer-Verlag    ISSN:0948-6968</a:t>
            </a:r>
          </a:p>
          <a:p>
            <a:pPr lvl="1"/>
            <a:endParaRPr lang="es-ES_tradnl" dirty="0" smtClean="0"/>
          </a:p>
          <a:p>
            <a:pPr lvl="2"/>
            <a:r>
              <a:rPr lang="es-ES_tradnl" dirty="0" smtClean="0"/>
              <a:t>Autores: Fernández-</a:t>
            </a:r>
            <a:r>
              <a:rPr lang="es-ES_tradnl" dirty="0" err="1" smtClean="0"/>
              <a:t>Valmayor</a:t>
            </a:r>
            <a:r>
              <a:rPr lang="es-ES_tradnl" dirty="0" smtClean="0"/>
              <a:t> A., Guinea M., Navarro A., Sierra </a:t>
            </a:r>
            <a:r>
              <a:rPr lang="es-ES_tradnl" dirty="0" err="1" smtClean="0"/>
              <a:t>J.L</a:t>
            </a:r>
            <a:r>
              <a:rPr lang="es-ES_tradnl" dirty="0" smtClean="0"/>
              <a:t>.  Título: Integración de Investigación y Docencia en el Campus Virtual: El Sistema Chasqui. Actas: II Jornada Campus Virtual UCM,  Madrid  Fecha: 2-3 junio 2005   Páginas:336-348 . Editorial: Complutense.  ISBN 84-7491-787-5.</a:t>
            </a:r>
          </a:p>
          <a:p>
            <a:pPr lvl="1"/>
            <a:endParaRPr lang="es-ES_tradnl" dirty="0" smtClean="0"/>
          </a:p>
          <a:p>
            <a:pPr lvl="2"/>
            <a:r>
              <a:rPr lang="es-ES_tradnl" dirty="0" smtClean="0"/>
              <a:t>Autores: Alfredo Fernández-</a:t>
            </a:r>
            <a:r>
              <a:rPr lang="es-ES_tradnl" dirty="0" err="1" smtClean="0"/>
              <a:t>Valmayor</a:t>
            </a:r>
            <a:r>
              <a:rPr lang="es-ES_tradnl" dirty="0" smtClean="0"/>
              <a:t>, Mercedes Guinea, Mariano Jiménez, Antonio Navarro, Antonio Sarasa. Título: Virtual </a:t>
            </a:r>
            <a:r>
              <a:rPr lang="es-ES_tradnl" dirty="0" err="1" smtClean="0"/>
              <a:t>objects</a:t>
            </a:r>
            <a:r>
              <a:rPr lang="es-ES_tradnl" dirty="0" smtClean="0"/>
              <a:t> </a:t>
            </a:r>
            <a:r>
              <a:rPr lang="es-ES_tradnl" dirty="0" err="1" smtClean="0"/>
              <a:t>an</a:t>
            </a:r>
            <a:r>
              <a:rPr lang="es-ES_tradnl" dirty="0" smtClean="0"/>
              <a:t> </a:t>
            </a:r>
            <a:r>
              <a:rPr lang="es-ES_tradnl" dirty="0" err="1" smtClean="0"/>
              <a:t>approach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building</a:t>
            </a:r>
            <a:r>
              <a:rPr lang="es-ES_tradnl" dirty="0" smtClean="0"/>
              <a:t> </a:t>
            </a:r>
            <a:r>
              <a:rPr lang="es-ES_tradnl" dirty="0" err="1" smtClean="0"/>
              <a:t>learning</a:t>
            </a:r>
            <a:r>
              <a:rPr lang="es-ES_tradnl" dirty="0" smtClean="0"/>
              <a:t> </a:t>
            </a:r>
            <a:r>
              <a:rPr lang="es-ES_tradnl" dirty="0" err="1" smtClean="0"/>
              <a:t>objects</a:t>
            </a:r>
            <a:r>
              <a:rPr lang="es-ES_tradnl" dirty="0" smtClean="0"/>
              <a:t> in </a:t>
            </a:r>
            <a:r>
              <a:rPr lang="es-ES_tradnl" dirty="0" err="1" smtClean="0"/>
              <a:t>archaelogy</a:t>
            </a:r>
            <a:r>
              <a:rPr lang="es-ES_tradnl" dirty="0" smtClean="0"/>
              <a:t>  In Llamas-</a:t>
            </a:r>
            <a:r>
              <a:rPr lang="es-ES_tradnl" dirty="0" err="1" smtClean="0"/>
              <a:t>Nistal</a:t>
            </a:r>
            <a:r>
              <a:rPr lang="es-ES_tradnl" dirty="0" smtClean="0"/>
              <a:t> et al. (</a:t>
            </a:r>
            <a:r>
              <a:rPr lang="es-ES_tradnl" dirty="0" err="1" smtClean="0"/>
              <a:t>eds</a:t>
            </a:r>
            <a:r>
              <a:rPr lang="es-ES_tradnl" dirty="0" smtClean="0"/>
              <a:t>.) Computers </a:t>
            </a:r>
            <a:r>
              <a:rPr lang="es-ES_tradnl" dirty="0" err="1" smtClean="0"/>
              <a:t>and</a:t>
            </a:r>
            <a:r>
              <a:rPr lang="es-ES_tradnl" dirty="0" smtClean="0"/>
              <a:t> </a:t>
            </a:r>
            <a:r>
              <a:rPr lang="es-ES_tradnl" dirty="0" err="1" smtClean="0"/>
              <a:t>Education</a:t>
            </a:r>
            <a:r>
              <a:rPr lang="es-ES_tradnl" dirty="0" smtClean="0"/>
              <a:t>, </a:t>
            </a:r>
            <a:r>
              <a:rPr lang="es-ES_tradnl" dirty="0" err="1" smtClean="0"/>
              <a:t>Towards</a:t>
            </a:r>
            <a:r>
              <a:rPr lang="es-ES_tradnl" dirty="0" smtClean="0"/>
              <a:t> a </a:t>
            </a:r>
            <a:r>
              <a:rPr lang="es-ES_tradnl" dirty="0" err="1" smtClean="0"/>
              <a:t>Lifelong</a:t>
            </a:r>
            <a:r>
              <a:rPr lang="es-ES_tradnl" dirty="0" smtClean="0"/>
              <a:t> </a:t>
            </a:r>
            <a:r>
              <a:rPr lang="es-ES_tradnl" dirty="0" err="1" smtClean="0"/>
              <a:t>Learning</a:t>
            </a:r>
            <a:r>
              <a:rPr lang="es-ES_tradnl" dirty="0" smtClean="0"/>
              <a:t> </a:t>
            </a:r>
            <a:r>
              <a:rPr lang="es-ES_tradnl" dirty="0" err="1" smtClean="0"/>
              <a:t>Society</a:t>
            </a:r>
            <a:r>
              <a:rPr lang="es-ES_tradnl" dirty="0" smtClean="0"/>
              <a:t>.  Páginas:191-202  Fecha: 2003.  Editorial: </a:t>
            </a:r>
            <a:r>
              <a:rPr lang="es-ES_tradnl" dirty="0" err="1" smtClean="0"/>
              <a:t>Kluwer</a:t>
            </a:r>
            <a:r>
              <a:rPr lang="es-ES_tradnl" dirty="0" smtClean="0"/>
              <a:t> </a:t>
            </a:r>
            <a:r>
              <a:rPr lang="es-ES_tradnl" dirty="0" err="1" smtClean="0"/>
              <a:t>Academic</a:t>
            </a:r>
            <a:r>
              <a:rPr lang="es-ES_tradnl" dirty="0" smtClean="0"/>
              <a:t> Publisher.  Dordrecht, </a:t>
            </a:r>
            <a:r>
              <a:rPr lang="es-ES_tradnl" dirty="0" err="1" smtClean="0"/>
              <a:t>Neederlans</a:t>
            </a:r>
            <a:r>
              <a:rPr lang="es-ES_tradnl" dirty="0" smtClean="0"/>
              <a:t>   ISBN 1-4020-1599-2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Toma de decisiones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Uso de </a:t>
            </a:r>
            <a:r>
              <a:rPr lang="es-ES_tradnl" dirty="0" err="1" smtClean="0"/>
              <a:t>OdA</a:t>
            </a:r>
            <a:r>
              <a:rPr lang="es-ES_tradnl" dirty="0" smtClean="0"/>
              <a:t> 2.0 en el proyecto El Caño</a:t>
            </a:r>
          </a:p>
          <a:p>
            <a:r>
              <a:rPr lang="es-ES_tradnl" dirty="0" smtClean="0"/>
              <a:t>Promover la difusión y utilización de </a:t>
            </a:r>
            <a:r>
              <a:rPr lang="es-ES_tradnl" dirty="0" err="1" smtClean="0"/>
              <a:t>OdA</a:t>
            </a:r>
            <a:r>
              <a:rPr lang="es-ES_tradnl" dirty="0" smtClean="0"/>
              <a:t> en otras instituciones Panameñas, culturales y académicas</a:t>
            </a:r>
          </a:p>
          <a:p>
            <a:r>
              <a:rPr lang="es-ES_tradnl" dirty="0" smtClean="0"/>
              <a:t>Creación y mantenimiento de una infraestructura para soportar </a:t>
            </a:r>
            <a:r>
              <a:rPr lang="es-ES_tradnl" dirty="0" err="1" smtClean="0"/>
              <a:t>OdA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Desarrollo e investigación (I)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Desarrollo</a:t>
            </a:r>
          </a:p>
          <a:p>
            <a:pPr lvl="2"/>
            <a:r>
              <a:rPr lang="es-ES_tradnl" dirty="0" smtClean="0"/>
              <a:t>Aplicaciones informáticas para la gestión y catalogación del Patrimonio Nacional de Panamá que promuevan y faciliten:</a:t>
            </a:r>
          </a:p>
          <a:p>
            <a:pPr lvl="3"/>
            <a:r>
              <a:rPr lang="es-ES_tradnl" dirty="0" smtClean="0"/>
              <a:t>El acceso y la difusión de la información sobre el Patrimonio Nacional en la </a:t>
            </a:r>
            <a:r>
              <a:rPr lang="es-ES_tradnl" dirty="0" err="1" smtClean="0"/>
              <a:t>web</a:t>
            </a:r>
            <a:r>
              <a:rPr lang="es-ES_tradnl" dirty="0" smtClean="0"/>
              <a:t>.</a:t>
            </a:r>
          </a:p>
          <a:p>
            <a:pPr lvl="3"/>
            <a:r>
              <a:rPr lang="es-ES_tradnl" dirty="0" smtClean="0"/>
              <a:t>La colaboración entre instituciones para la creación de un </a:t>
            </a:r>
            <a:r>
              <a:rPr lang="es-ES_tradnl" i="1" dirty="0" smtClean="0"/>
              <a:t>corpus</a:t>
            </a:r>
            <a:r>
              <a:rPr lang="es-ES_tradnl" dirty="0" smtClean="0"/>
              <a:t> de información sobre el Patrimonio Nacional y su catalogación, teniendo en cuenta las relaciones entre diferentes colecciones.</a:t>
            </a:r>
          </a:p>
          <a:p>
            <a:pPr lvl="3"/>
            <a:r>
              <a:rPr lang="es-ES_tradnl" dirty="0" smtClean="0"/>
              <a:t>La utilización de este </a:t>
            </a:r>
            <a:r>
              <a:rPr lang="es-ES_tradnl" i="1" dirty="0" smtClean="0"/>
              <a:t>corpus</a:t>
            </a:r>
            <a:r>
              <a:rPr lang="es-ES_tradnl" dirty="0" smtClean="0"/>
              <a:t> para la investigación científica, difusión del Patrimonio Cultural y educación en escuelas y otros centros de enseñanza y centros sociales.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Desarrollo e investigación (II)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Investigación</a:t>
            </a:r>
          </a:p>
          <a:p>
            <a:pPr lvl="2"/>
            <a:r>
              <a:rPr lang="es-ES_tradnl" dirty="0" smtClean="0"/>
              <a:t>Promover las siguientes líneas de investigación:</a:t>
            </a:r>
          </a:p>
          <a:p>
            <a:pPr lvl="3"/>
            <a:r>
              <a:rPr lang="es-ES_tradnl" dirty="0" smtClean="0"/>
              <a:t>Intercambio y extracción de información de bases de datos relacionales tradicionales ya existentes</a:t>
            </a:r>
          </a:p>
          <a:p>
            <a:pPr lvl="3"/>
            <a:r>
              <a:rPr lang="es-ES_tradnl" dirty="0" smtClean="0"/>
              <a:t>Incorporar a las aplicaciones sistemas inteligentes de clasificación y adaptación al usuario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103156"/>
          </a:xfrm>
        </p:spPr>
        <p:txBody>
          <a:bodyPr/>
          <a:lstStyle/>
          <a:p>
            <a:r>
              <a:rPr lang="es-ES_tradnl" dirty="0" smtClean="0"/>
              <a:t>FIN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1514</Words>
  <Application>Microsoft Macintosh PowerPoint</Application>
  <PresentationFormat>Presentación en pantalla (4:3)</PresentationFormat>
  <Paragraphs>137</Paragraphs>
  <Slides>27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Evaluación y análisis de la aplicación OdA </vt:lpstr>
      <vt:lpstr>Agenda</vt:lpstr>
      <vt:lpstr>El modelo tradicional (Relacional)</vt:lpstr>
      <vt:lpstr>El Modelo Relacional</vt:lpstr>
      <vt:lpstr>La aplicación OdA (mono-usuario)</vt:lpstr>
      <vt:lpstr>El modelo OdA</vt:lpstr>
      <vt:lpstr>La aplicación OdA (publicada en web)</vt:lpstr>
      <vt:lpstr>Ventajas</vt:lpstr>
      <vt:lpstr>Ventajas</vt:lpstr>
      <vt:lpstr>Ventajas</vt:lpstr>
      <vt:lpstr>Desventajas</vt:lpstr>
      <vt:lpstr>Desventajas</vt:lpstr>
      <vt:lpstr>Desventajas</vt:lpstr>
      <vt:lpstr>Observaciones Finales</vt:lpstr>
      <vt:lpstr>Observaciones Finales</vt:lpstr>
      <vt:lpstr>Observaciones Finales</vt:lpstr>
      <vt:lpstr>Observaciones Finales</vt:lpstr>
      <vt:lpstr>Observación Final</vt:lpstr>
      <vt:lpstr>Plan de trabajo</vt:lpstr>
      <vt:lpstr>Conocimiento práctico de OdA 2.0 (I)</vt:lpstr>
      <vt:lpstr>Conocimiento práctico de OdA 2.0 (II)</vt:lpstr>
      <vt:lpstr>Documentación (I)</vt:lpstr>
      <vt:lpstr>Documentación (II)</vt:lpstr>
      <vt:lpstr>Toma de decisiones</vt:lpstr>
      <vt:lpstr>Desarrollo e investigación (I)</vt:lpstr>
      <vt:lpstr>Desarrollo e investigación (II)</vt:lpstr>
      <vt:lpstr>FIN</vt:lpstr>
    </vt:vector>
  </TitlesOfParts>
  <Company>UCM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 las ventajas y desventajas de la aplicación OdA </dc:title>
  <dc:creator>Alfredo Fernandez-Valmayor</dc:creator>
  <cp:lastModifiedBy>Alfredo Fernandez-Valmayor</cp:lastModifiedBy>
  <cp:revision>25</cp:revision>
  <dcterms:created xsi:type="dcterms:W3CDTF">2012-06-13T13:16:14Z</dcterms:created>
  <dcterms:modified xsi:type="dcterms:W3CDTF">2012-06-13T13:17:05Z</dcterms:modified>
</cp:coreProperties>
</file>