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0" r:id="rId8"/>
    <p:sldId id="266" r:id="rId9"/>
    <p:sldId id="265" r:id="rId10"/>
    <p:sldId id="267" r:id="rId11"/>
    <p:sldId id="261" r:id="rId12"/>
    <p:sldId id="268" r:id="rId13"/>
    <p:sldId id="270" r:id="rId14"/>
    <p:sldId id="269" r:id="rId15"/>
    <p:sldId id="272" r:id="rId16"/>
    <p:sldId id="271" r:id="rId17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77473-41FD-764D-9177-CDEC5CFB7CAB}" type="datetimeFigureOut">
              <a:rPr lang="es-ES_tradnl" smtClean="0"/>
              <a:pPr/>
              <a:t>3/10/14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6B77D-5C65-C644-A0C5-11D852631A0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Gestión de la Información Arqueológica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_tradnl" dirty="0" smtClean="0"/>
              <a:t>Centro de Investigaciones Arqueológicas del Istmo</a:t>
            </a:r>
          </a:p>
          <a:p>
            <a:r>
              <a:rPr lang="es-ES_tradnl" dirty="0" smtClean="0"/>
              <a:t>Fundación El Caño</a:t>
            </a:r>
          </a:p>
          <a:p>
            <a:endParaRPr lang="es-ES_tradnl" dirty="0" smtClean="0"/>
          </a:p>
          <a:p>
            <a:r>
              <a:rPr lang="es-ES_tradnl" dirty="0" smtClean="0"/>
              <a:t>Agosto 2014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Información Arqueológica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Para la gestión de la información arqueológica la Fundación El Caño utiliza tres sistemas complementarios:</a:t>
            </a:r>
          </a:p>
          <a:p>
            <a:endParaRPr lang="es-ES_tradnl" dirty="0" smtClean="0"/>
          </a:p>
          <a:p>
            <a:pPr lvl="2"/>
            <a:r>
              <a:rPr lang="es-ES_tradnl" dirty="0" smtClean="0"/>
              <a:t>Hojas de calculo Excel</a:t>
            </a:r>
          </a:p>
          <a:p>
            <a:pPr lvl="2"/>
            <a:r>
              <a:rPr lang="es-ES_tradnl" dirty="0" smtClean="0"/>
              <a:t>Bases de datos relacionales Access</a:t>
            </a:r>
          </a:p>
          <a:p>
            <a:pPr lvl="2"/>
            <a:r>
              <a:rPr lang="es-ES_tradnl" dirty="0" smtClean="0"/>
              <a:t>Gestores de documentos multimedia </a:t>
            </a:r>
            <a:r>
              <a:rPr lang="es-ES_tradnl" dirty="0" err="1" smtClean="0"/>
              <a:t>OdA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Hoja de calculo Excel  (1)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s-ES_tradnl" dirty="0" smtClean="0"/>
              <a:t>Basado en las hojas de gestión contable, o de proyectos, utilizadas por las empresas.</a:t>
            </a:r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</p:txBody>
      </p:sp>
      <p:pic>
        <p:nvPicPr>
          <p:cNvPr id="4" name="Imagen 3" descr="jkrowlingpag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35" y="2567251"/>
            <a:ext cx="5611745" cy="4012957"/>
          </a:xfrm>
          <a:prstGeom prst="rect">
            <a:avLst/>
          </a:prstGeom>
        </p:spPr>
      </p:pic>
      <p:pic>
        <p:nvPicPr>
          <p:cNvPr id="5" name="Imagen 4" descr="Old_spreadshee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319" y="3089157"/>
            <a:ext cx="3492500" cy="2621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Hoja de calculo Excel  (2)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s-ES_tradnl" dirty="0" smtClean="0"/>
              <a:t>Los datos se guardan en cuadrículas organizadas en filas y columnas.</a:t>
            </a:r>
          </a:p>
          <a:p>
            <a:pPr lvl="2"/>
            <a:r>
              <a:rPr lang="es-ES_tradnl" dirty="0" smtClean="0"/>
              <a:t>El dato en una cuadrícula puede ser el resultado de una operación sobre los datos de otras columnas o filas.</a:t>
            </a:r>
          </a:p>
          <a:p>
            <a:pPr lvl="2"/>
            <a:r>
              <a:rPr lang="es-ES_tradnl" dirty="0" smtClean="0"/>
              <a:t>En Excel las cuadrículas se llaman “celdas” y se puede utilizar un amplio conjunto de funciones matemáticas para relacionarlas entre ellas.</a:t>
            </a:r>
          </a:p>
          <a:p>
            <a:pPr lvl="2"/>
            <a:r>
              <a:rPr lang="es-ES_tradnl" dirty="0" smtClean="0"/>
              <a:t>Además tiene otro conjunto de funciones avanzadas que hacen todavía más flexible y  potente el sistema de gestión de la información.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Base de datos Access (1)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76147"/>
          </a:xfrm>
        </p:spPr>
        <p:txBody>
          <a:bodyPr>
            <a:normAutofit fontScale="92500"/>
          </a:bodyPr>
          <a:lstStyle/>
          <a:p>
            <a:pPr lvl="2"/>
            <a:r>
              <a:rPr lang="es-ES_tradnl" dirty="0" smtClean="0"/>
              <a:t>Basada en la metáfora de las fichas y ficheros utilizados por las empresas y bibliotecas para organizar información sobre: libros, autores, empleados, proyectos, departamentos, etc.</a:t>
            </a:r>
          </a:p>
        </p:txBody>
      </p:sp>
      <p:pic>
        <p:nvPicPr>
          <p:cNvPr id="4" name="Imagen 3" descr="library-card-catalo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818" y="2905963"/>
            <a:ext cx="4866982" cy="3562631"/>
          </a:xfrm>
          <a:prstGeom prst="rect">
            <a:avLst/>
          </a:prstGeom>
        </p:spPr>
      </p:pic>
      <p:pic>
        <p:nvPicPr>
          <p:cNvPr id="5" name="Imagen 4" descr="CSASc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24451"/>
            <a:ext cx="4357549" cy="2556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Base de datos Access (2)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972"/>
          </a:xfrm>
        </p:spPr>
        <p:txBody>
          <a:bodyPr>
            <a:normAutofit fontScale="62500" lnSpcReduction="20000"/>
          </a:bodyPr>
          <a:lstStyle/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r>
              <a:rPr lang="es-ES_tradnl" dirty="0" smtClean="0"/>
              <a:t>S</a:t>
            </a:r>
            <a:r>
              <a:rPr lang="es-ES_tradnl" dirty="0" smtClean="0"/>
              <a:t>iguiendo</a:t>
            </a:r>
            <a:r>
              <a:rPr lang="es-ES_tradnl" dirty="0" smtClean="0"/>
              <a:t> la met</a:t>
            </a:r>
            <a:r>
              <a:rPr lang="es-ES_tradnl" dirty="0" smtClean="0"/>
              <a:t>áfora anterior, </a:t>
            </a:r>
            <a:r>
              <a:rPr lang="es-ES_tradnl" dirty="0" smtClean="0"/>
              <a:t>los </a:t>
            </a:r>
            <a:r>
              <a:rPr lang="es-ES_tradnl" dirty="0" smtClean="0"/>
              <a:t>ficheros</a:t>
            </a:r>
            <a:r>
              <a:rPr lang="es-ES_tradnl" dirty="0" smtClean="0"/>
              <a:t> de la biblioteca </a:t>
            </a:r>
            <a:r>
              <a:rPr lang="es-ES_tradnl" dirty="0" smtClean="0"/>
              <a:t>se corresponder</a:t>
            </a:r>
            <a:r>
              <a:rPr lang="es-ES_tradnl" dirty="0" smtClean="0"/>
              <a:t>ían</a:t>
            </a:r>
            <a:r>
              <a:rPr lang="es-ES_tradnl" dirty="0" smtClean="0"/>
              <a:t> con las</a:t>
            </a:r>
            <a:r>
              <a:rPr lang="es-ES_tradnl" dirty="0" smtClean="0"/>
              <a:t> tablas </a:t>
            </a:r>
            <a:r>
              <a:rPr lang="es-ES_tradnl" dirty="0" smtClean="0"/>
              <a:t>del sistema Access,</a:t>
            </a:r>
            <a:r>
              <a:rPr lang="es-ES_tradnl" dirty="0" smtClean="0"/>
              <a:t> siendo </a:t>
            </a:r>
            <a:r>
              <a:rPr lang="es-ES_tradnl" dirty="0" smtClean="0"/>
              <a:t>cada </a:t>
            </a:r>
            <a:r>
              <a:rPr lang="es-ES_tradnl" dirty="0" smtClean="0"/>
              <a:t>ficha de un fichero </a:t>
            </a:r>
            <a:r>
              <a:rPr lang="es-ES_tradnl" dirty="0" smtClean="0"/>
              <a:t>una fila de una tabla.</a:t>
            </a:r>
          </a:p>
          <a:p>
            <a:pPr lvl="2"/>
            <a:r>
              <a:rPr lang="es-ES_tradnl" dirty="0" smtClean="0"/>
              <a:t>Las tablas se pueden relacionar y combinar para agrupar información </a:t>
            </a:r>
            <a:r>
              <a:rPr lang="es-ES_tradnl" dirty="0" err="1" smtClean="0"/>
              <a:t>p.e</a:t>
            </a:r>
            <a:r>
              <a:rPr lang="es-ES_tradnl" dirty="0" smtClean="0"/>
              <a:t>. arqueólogos y yacimientos.</a:t>
            </a:r>
          </a:p>
          <a:p>
            <a:pPr lvl="2"/>
            <a:r>
              <a:rPr lang="es-ES_tradnl" dirty="0" smtClean="0"/>
              <a:t>El campo que identifica de manera única cada ficha (fila de la tabla) se llama “clave” (K) y el campo que permite relacionar dos tablas de forma única “clave extranjera” (FK).</a:t>
            </a:r>
            <a:endParaRPr lang="es-ES_tradnl" dirty="0"/>
          </a:p>
        </p:txBody>
      </p:sp>
      <p:pic>
        <p:nvPicPr>
          <p:cNvPr id="4" name="Imagen 3" descr="Modelo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46" y="1104900"/>
            <a:ext cx="5647235" cy="3344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(1)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77500" lnSpcReduction="20000"/>
          </a:bodyPr>
          <a:lstStyle/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endParaRPr lang="es-ES_tradnl" dirty="0" smtClean="0"/>
          </a:p>
          <a:p>
            <a:pPr lvl="2"/>
            <a:r>
              <a:rPr lang="es-ES_tradnl" dirty="0" smtClean="0"/>
              <a:t>Basado en la metáfora de las carpetas (</a:t>
            </a:r>
            <a:r>
              <a:rPr lang="es-ES_tradnl" dirty="0" err="1" smtClean="0"/>
              <a:t>dossieres</a:t>
            </a:r>
            <a:r>
              <a:rPr lang="es-ES_tradnl" dirty="0" smtClean="0"/>
              <a:t>) que agrupan los documentos (multimedia) que tratan sobre un mismo tema u objeto, </a:t>
            </a:r>
            <a:r>
              <a:rPr lang="es-ES_tradnl" dirty="0" err="1" smtClean="0"/>
              <a:t>p.e</a:t>
            </a:r>
            <a:r>
              <a:rPr lang="es-ES_tradnl" dirty="0" smtClean="0"/>
              <a:t>. Los documentos pueden ser: </a:t>
            </a:r>
            <a:r>
              <a:rPr lang="es-ES_tradnl" dirty="0" smtClean="0"/>
              <a:t>fotos, textos, gráficos, esquemas,</a:t>
            </a:r>
            <a:r>
              <a:rPr lang="es-ES_tradnl" dirty="0" smtClean="0"/>
              <a:t> </a:t>
            </a:r>
            <a:r>
              <a:rPr lang="es-ES_tradnl" dirty="0" smtClean="0"/>
              <a:t>video</a:t>
            </a:r>
            <a:r>
              <a:rPr lang="es-ES_tradnl" dirty="0" smtClean="0"/>
              <a:t>s</a:t>
            </a:r>
            <a:r>
              <a:rPr lang="es-ES_tradnl" dirty="0" smtClean="0"/>
              <a:t>, etc.</a:t>
            </a:r>
          </a:p>
          <a:p>
            <a:pPr lvl="2"/>
            <a:endParaRPr lang="es-ES_tradnl" dirty="0" smtClean="0"/>
          </a:p>
        </p:txBody>
      </p:sp>
      <p:pic>
        <p:nvPicPr>
          <p:cNvPr id="4" name="Imagen 3" descr="stack-of-folder-stuffed-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242" y="1176421"/>
            <a:ext cx="5378450" cy="3825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(2)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s-ES_tradnl" sz="1600" dirty="0" smtClean="0"/>
              <a:t>En </a:t>
            </a:r>
            <a:r>
              <a:rPr lang="es-ES_tradnl" sz="1600" dirty="0" err="1" smtClean="0"/>
              <a:t>OdA</a:t>
            </a:r>
            <a:r>
              <a:rPr lang="es-ES_tradnl" sz="1600" dirty="0" smtClean="0"/>
              <a:t> los documentos multimedia se llaman “recursos” y las carpetas que los agrupan “objetos digitales”.</a:t>
            </a:r>
          </a:p>
          <a:p>
            <a:pPr lvl="2"/>
            <a:r>
              <a:rPr lang="es-ES_tradnl" sz="1600" dirty="0" smtClean="0"/>
              <a:t>Las carpetas suelen tener uno o varios </a:t>
            </a:r>
            <a:r>
              <a:rPr lang="es-ES_tradnl" sz="1600" dirty="0" err="1" smtClean="0"/>
              <a:t>stickers</a:t>
            </a:r>
            <a:r>
              <a:rPr lang="es-ES_tradnl" sz="1600" dirty="0" smtClean="0"/>
              <a:t> que aportan “datos” sobre su contenido y nos ayudan a “buscar” y “navegar” por la información que contienen.</a:t>
            </a:r>
          </a:p>
          <a:p>
            <a:pPr lvl="2"/>
            <a:endParaRPr lang="es-ES_tradnl" sz="1600" dirty="0" smtClean="0"/>
          </a:p>
        </p:txBody>
      </p:sp>
      <p:pic>
        <p:nvPicPr>
          <p:cNvPr id="4" name="Imagen 3" descr="stock-photo-blank-instant-print-clipped-to-manila-folder-169577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85222"/>
            <a:ext cx="2973455" cy="2616640"/>
          </a:xfrm>
          <a:prstGeom prst="rect">
            <a:avLst/>
          </a:prstGeom>
        </p:spPr>
      </p:pic>
      <p:pic>
        <p:nvPicPr>
          <p:cNvPr id="5" name="Imagen 4" descr="DSC021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178" y="2804947"/>
            <a:ext cx="5088760" cy="3816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(3)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s-ES_tradnl" sz="1800" dirty="0" smtClean="0"/>
              <a:t>En </a:t>
            </a:r>
            <a:r>
              <a:rPr lang="es-ES_tradnl" sz="1800" dirty="0" err="1" smtClean="0"/>
              <a:t>OdA</a:t>
            </a:r>
            <a:r>
              <a:rPr lang="es-ES_tradnl" sz="1800" dirty="0" smtClean="0"/>
              <a:t> estos </a:t>
            </a:r>
            <a:r>
              <a:rPr lang="es-ES_tradnl" sz="1800" dirty="0" err="1" smtClean="0"/>
              <a:t>stickers</a:t>
            </a:r>
            <a:r>
              <a:rPr lang="es-ES_tradnl" sz="1800" dirty="0" smtClean="0"/>
              <a:t> son de dos clases: uno con “datos” y otro con “</a:t>
            </a:r>
            <a:r>
              <a:rPr lang="es-ES_tradnl" sz="1800" dirty="0" err="1" smtClean="0"/>
              <a:t>metadatos</a:t>
            </a:r>
            <a:r>
              <a:rPr lang="es-ES_tradnl" sz="1800" dirty="0" smtClean="0"/>
              <a:t>” del “objeto digital” ( el objeto de la carpeta). </a:t>
            </a:r>
          </a:p>
          <a:p>
            <a:pPr lvl="2"/>
            <a:endParaRPr lang="es-ES_tradnl" sz="1800" dirty="0"/>
          </a:p>
        </p:txBody>
      </p:sp>
      <p:pic>
        <p:nvPicPr>
          <p:cNvPr id="4" name="Imagen 3" descr="Metadat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13" y="2594987"/>
            <a:ext cx="5252991" cy="4114116"/>
          </a:xfrm>
          <a:prstGeom prst="rect">
            <a:avLst/>
          </a:prstGeom>
        </p:spPr>
      </p:pic>
      <p:pic>
        <p:nvPicPr>
          <p:cNvPr id="5" name="Imagen 4" descr="Datos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024" y="2425125"/>
            <a:ext cx="7511853" cy="3701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(4)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s-ES_tradnl" sz="1600" dirty="0" smtClean="0"/>
              <a:t> </a:t>
            </a:r>
            <a:r>
              <a:rPr lang="es-ES_tradnl" sz="1600" dirty="0" err="1" smtClean="0"/>
              <a:t>OdA</a:t>
            </a:r>
            <a:r>
              <a:rPr lang="es-ES_tradnl" sz="1600" dirty="0" smtClean="0"/>
              <a:t> utiliza estos “datos” y “</a:t>
            </a:r>
            <a:r>
              <a:rPr lang="es-ES_tradnl" sz="1600" dirty="0" err="1" smtClean="0"/>
              <a:t>metadatos</a:t>
            </a:r>
            <a:r>
              <a:rPr lang="es-ES_tradnl" sz="1600" dirty="0" smtClean="0"/>
              <a:t>” (los </a:t>
            </a:r>
            <a:r>
              <a:rPr lang="es-ES_tradnl" sz="1600" dirty="0" err="1" smtClean="0"/>
              <a:t>stickers</a:t>
            </a:r>
            <a:r>
              <a:rPr lang="es-ES_tradnl" sz="1600" dirty="0" smtClean="0"/>
              <a:t>)  para hacer “búsquedas” y “navegar” por todos los “objetos digitales” y la información que contienen.</a:t>
            </a:r>
          </a:p>
          <a:p>
            <a:pPr lvl="2"/>
            <a:endParaRPr lang="es-ES_tradnl" sz="1800" dirty="0"/>
          </a:p>
        </p:txBody>
      </p:sp>
      <p:pic>
        <p:nvPicPr>
          <p:cNvPr id="6" name="Imagen 5" descr="Naveg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311" y="2303517"/>
            <a:ext cx="6870489" cy="4123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(5)</a:t>
            </a:r>
            <a:endParaRPr lang="es-ES_tradnl" dirty="0"/>
          </a:p>
        </p:txBody>
      </p:sp>
      <p:pic>
        <p:nvPicPr>
          <p:cNvPr id="4" name="Imagen 3" descr="RecursoAje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207" y="2334658"/>
            <a:ext cx="6551447" cy="4328251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s-ES_tradnl" sz="1600" dirty="0" smtClean="0"/>
              <a:t>En </a:t>
            </a:r>
            <a:r>
              <a:rPr lang="es-ES_tradnl" sz="1600" dirty="0" err="1" smtClean="0"/>
              <a:t>OdA</a:t>
            </a:r>
            <a:r>
              <a:rPr lang="es-ES_tradnl" sz="1600" dirty="0" smtClean="0"/>
              <a:t> un “objeto digital” también puede tener entre sus recursos un “recurso ajeno”: un documento que pertenece a otro objeto (un “recurso propio” de otro objeto). Equivalente a meter en una carpeta una fotocopia de un documento que pertenece a otra carpeta. </a:t>
            </a:r>
            <a:endParaRPr lang="es-ES_tradnl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(6)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s-ES_tradnl" sz="1600" dirty="0" smtClean="0"/>
              <a:t>Como en las bases de datos relacionales un “objeto digital” de </a:t>
            </a:r>
            <a:r>
              <a:rPr lang="es-ES_tradnl" sz="1600" dirty="0" err="1" smtClean="0"/>
              <a:t>OdA</a:t>
            </a:r>
            <a:r>
              <a:rPr lang="es-ES_tradnl" sz="1600" dirty="0" smtClean="0"/>
              <a:t> también puede tener como recurso otro “objeto digital” (equivalente a meter una carpeta dentro de otra, salvo que en informática, al ser carpetas virtuales,  la misma carpeta puede estar en varias carpetas a la vez).</a:t>
            </a:r>
          </a:p>
        </p:txBody>
      </p:sp>
      <p:pic>
        <p:nvPicPr>
          <p:cNvPr id="4" name="Imagen 3" descr="RecursoOD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702" y="2312263"/>
            <a:ext cx="6966497" cy="4423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(7)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s-ES_tradnl" sz="1600" dirty="0" smtClean="0"/>
              <a:t>Como los </a:t>
            </a:r>
            <a:r>
              <a:rPr lang="es-ES_tradnl" sz="1600" dirty="0" err="1" smtClean="0"/>
              <a:t>stickers</a:t>
            </a:r>
            <a:r>
              <a:rPr lang="es-ES_tradnl" sz="1600" dirty="0" smtClean="0"/>
              <a:t> de las carpetas, los datos y </a:t>
            </a:r>
            <a:r>
              <a:rPr lang="es-ES_tradnl" sz="1600" dirty="0" err="1" smtClean="0"/>
              <a:t>metadatos</a:t>
            </a:r>
            <a:r>
              <a:rPr lang="es-ES_tradnl" sz="1600" dirty="0" smtClean="0"/>
              <a:t> de </a:t>
            </a:r>
            <a:r>
              <a:rPr lang="es-ES_tradnl" sz="1600" dirty="0" err="1" smtClean="0"/>
              <a:t>OdA</a:t>
            </a:r>
            <a:r>
              <a:rPr lang="es-ES_tradnl" sz="1600" dirty="0" smtClean="0"/>
              <a:t> pueden reorganizarse, alterarse, o modificarse  a conveniencia, permitiendo ensayar de forma simultánea diversas formas de clasificar y navegar por los “objetos digitales” y sus recursos</a:t>
            </a:r>
            <a:r>
              <a:rPr lang="es-ES_tradnl" sz="1800" dirty="0" smtClean="0"/>
              <a:t>.</a:t>
            </a:r>
          </a:p>
        </p:txBody>
      </p:sp>
      <p:pic>
        <p:nvPicPr>
          <p:cNvPr id="4" name="Imagen 3" descr="Taxonomia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443" y="2364828"/>
            <a:ext cx="6467361" cy="4273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(8)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s-ES_tradnl" dirty="0" smtClean="0"/>
              <a:t>Las bibliotecas peden ser un buen ejemplo de las diferencias que introduce </a:t>
            </a:r>
            <a:r>
              <a:rPr lang="es-ES_tradnl" dirty="0" err="1" smtClean="0"/>
              <a:t>OdA</a:t>
            </a:r>
            <a:r>
              <a:rPr lang="es-ES_tradnl" dirty="0" smtClean="0"/>
              <a:t> frente al sistema tradicional:</a:t>
            </a:r>
          </a:p>
          <a:p>
            <a:pPr lvl="2"/>
            <a:r>
              <a:rPr lang="es-ES_tradnl" dirty="0" smtClean="0"/>
              <a:t>Si utilizamos </a:t>
            </a:r>
            <a:r>
              <a:rPr lang="es-ES_tradnl" dirty="0" err="1" smtClean="0"/>
              <a:t>OdA</a:t>
            </a:r>
            <a:r>
              <a:rPr lang="es-ES_tradnl" dirty="0" smtClean="0"/>
              <a:t> para gestionar </a:t>
            </a:r>
            <a:r>
              <a:rPr lang="es-ES_tradnl" smtClean="0"/>
              <a:t>una biblioteca, </a:t>
            </a:r>
            <a:r>
              <a:rPr lang="es-ES_tradnl" dirty="0" smtClean="0"/>
              <a:t>n</a:t>
            </a:r>
            <a:r>
              <a:rPr lang="es-ES_tradnl" smtClean="0"/>
              <a:t>o </a:t>
            </a:r>
            <a:r>
              <a:rPr lang="es-ES_tradnl" dirty="0" smtClean="0"/>
              <a:t>solo incluiríamos las  fichas de los libros si no que además guardaríamos como recurso el propio libro digitalizado.</a:t>
            </a:r>
          </a:p>
          <a:p>
            <a:pPr lvl="2"/>
            <a:r>
              <a:rPr lang="es-ES_tradnl" dirty="0" smtClean="0"/>
              <a:t> Otros recursos podrían ser todo tipo de documentos digitales sobre el libro: </a:t>
            </a:r>
          </a:p>
          <a:p>
            <a:pPr lvl="3"/>
            <a:r>
              <a:rPr lang="es-ES_tradnl" dirty="0" smtClean="0"/>
              <a:t>críticas de los lectores, biografía del autor, trabajos de alumnos, relaciones entre libros, etc.</a:t>
            </a:r>
          </a:p>
          <a:p>
            <a:pPr lvl="2"/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Gestor documentos </a:t>
            </a:r>
            <a:r>
              <a:rPr lang="es-ES_tradnl" dirty="0" err="1" smtClean="0"/>
              <a:t>OdA</a:t>
            </a:r>
            <a:r>
              <a:rPr lang="es-ES_tradnl" dirty="0" smtClean="0"/>
              <a:t>  (9)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s-ES_tradnl" dirty="0" smtClean="0"/>
              <a:t>La segunda fase del proyecto </a:t>
            </a:r>
            <a:r>
              <a:rPr lang="es-ES_tradnl" dirty="0" err="1" smtClean="0"/>
              <a:t>OdA</a:t>
            </a:r>
            <a:r>
              <a:rPr lang="es-ES_tradnl" dirty="0" smtClean="0"/>
              <a:t>, realizada junto con la Universidad Complutense, tiene  como objeto poder transferir la información entre los tres sistemas de gestión.</a:t>
            </a:r>
          </a:p>
          <a:p>
            <a:pPr lvl="2"/>
            <a:endParaRPr lang="es-ES_tradnl" dirty="0" smtClean="0"/>
          </a:p>
        </p:txBody>
      </p:sp>
      <p:sp>
        <p:nvSpPr>
          <p:cNvPr id="7" name="Flecha izquierda y derecha 6"/>
          <p:cNvSpPr/>
          <p:nvPr/>
        </p:nvSpPr>
        <p:spPr>
          <a:xfrm rot="13354946">
            <a:off x="4422154" y="4388073"/>
            <a:ext cx="2049517" cy="24524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Flecha izquierda y derecha 7"/>
          <p:cNvSpPr/>
          <p:nvPr/>
        </p:nvSpPr>
        <p:spPr>
          <a:xfrm rot="19091322">
            <a:off x="2200865" y="4391570"/>
            <a:ext cx="2049517" cy="24524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>
            <a:off x="3950131" y="3266950"/>
            <a:ext cx="818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 err="1" smtClean="0"/>
              <a:t>OdA</a:t>
            </a:r>
            <a:endParaRPr lang="es-ES_tradnl" sz="28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895263" y="5293776"/>
            <a:ext cx="920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 smtClean="0"/>
              <a:t>Excel</a:t>
            </a:r>
            <a:endParaRPr lang="es-ES_tradnl" sz="28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155634" y="5192165"/>
            <a:ext cx="115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 smtClean="0"/>
              <a:t>Access</a:t>
            </a:r>
            <a:endParaRPr lang="es-ES_tradn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786329"/>
          </a:xfrm>
        </p:spPr>
        <p:txBody>
          <a:bodyPr/>
          <a:lstStyle/>
          <a:p>
            <a:r>
              <a:rPr lang="es-ES_tradnl" dirty="0" smtClean="0"/>
              <a:t>FIN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782</Words>
  <Application>Microsoft Macintosh PowerPoint</Application>
  <PresentationFormat>Presentación en pantalla (4:3)</PresentationFormat>
  <Paragraphs>88</Paragraphs>
  <Slides>16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Gestión de la Información Arqueológica</vt:lpstr>
      <vt:lpstr>Información Arqueológica</vt:lpstr>
      <vt:lpstr>Hoja de calculo Excel  (1)</vt:lpstr>
      <vt:lpstr>Hoja de calculo Excel  (2)</vt:lpstr>
      <vt:lpstr>Base de datos Access (1)</vt:lpstr>
      <vt:lpstr>Base de datos Access (2)</vt:lpstr>
      <vt:lpstr>Gestor documentos OdA  (1)</vt:lpstr>
      <vt:lpstr>Gestor documentos OdA  (2)</vt:lpstr>
      <vt:lpstr>Gestor documentos OdA  (3)</vt:lpstr>
      <vt:lpstr>Gestor documentos OdA  (4)</vt:lpstr>
      <vt:lpstr>Gestor documentos OdA  (5)</vt:lpstr>
      <vt:lpstr>Gestor documentos OdA  (6)</vt:lpstr>
      <vt:lpstr>Gestor documentos OdA  (7)</vt:lpstr>
      <vt:lpstr>Gestor documentos OdA  (8)</vt:lpstr>
      <vt:lpstr>Gestor documentos OdA  (9)</vt:lpstr>
      <vt:lpstr>FIN</vt:lpstr>
    </vt:vector>
  </TitlesOfParts>
  <Company>UCM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  -  Gestión de la Información</dc:title>
  <dc:creator>Alfredo Fernandez-Valmayor</dc:creator>
  <cp:keywords/>
  <cp:lastModifiedBy>Alfredo Fernandez-Valmayor</cp:lastModifiedBy>
  <cp:revision>25</cp:revision>
  <dcterms:created xsi:type="dcterms:W3CDTF">2014-10-03T11:33:32Z</dcterms:created>
  <dcterms:modified xsi:type="dcterms:W3CDTF">2014-10-03T11:45:52Z</dcterms:modified>
</cp:coreProperties>
</file>